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65" r:id="rId6"/>
    <p:sldId id="276" r:id="rId7"/>
    <p:sldId id="274" r:id="rId8"/>
    <p:sldId id="286" r:id="rId9"/>
    <p:sldId id="277" r:id="rId10"/>
    <p:sldId id="280" r:id="rId11"/>
    <p:sldId id="268" r:id="rId12"/>
    <p:sldId id="275" r:id="rId13"/>
    <p:sldId id="259" r:id="rId14"/>
    <p:sldId id="264" r:id="rId15"/>
    <p:sldId id="262" r:id="rId16"/>
    <p:sldId id="273" r:id="rId17"/>
    <p:sldId id="279" r:id="rId18"/>
    <p:sldId id="269" r:id="rId19"/>
    <p:sldId id="284" r:id="rId20"/>
    <p:sldId id="282" r:id="rId21"/>
    <p:sldId id="281" r:id="rId22"/>
    <p:sldId id="283" r:id="rId23"/>
    <p:sldId id="271" r:id="rId24"/>
    <p:sldId id="28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4"/>
    <a:srgbClr val="005E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60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2A7B5-1E98-40F9-A046-8D26F220FDFD}" type="datetimeFigureOut">
              <a:rPr lang="fr-FR" smtClean="0"/>
              <a:t>18/06/2009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0B05-5BB1-4F16-8E58-818837DB09D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0B05-5BB1-4F16-8E58-818837DB09D0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ALICE SPD meeting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9A80-D516-4FB9-BC12-83596616D36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752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Miniframe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and status of the connections </a:t>
            </a:r>
            <a:endParaRPr lang="fr-FR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038600"/>
            <a:ext cx="29025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 Morel</a:t>
            </a:r>
          </a:p>
          <a:p>
            <a:pPr algn="ctr"/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CERN-PH-ESE-FE</a:t>
            </a:r>
            <a:endParaRPr lang="fr-FR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486400"/>
            <a:ext cx="3406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SPD meeting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 Bari, June 19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, 2009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5054600" cy="40433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133600"/>
            <a:ext cx="29806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We have disconnected all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optical and electrical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connections at level of PP1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and reorganized supports 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routing  of the cables.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Alice\photos\pit\P101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564308" cy="2667000"/>
          </a:xfrm>
          <a:prstGeom prst="rect">
            <a:avLst/>
          </a:prstGeom>
          <a:noFill/>
        </p:spPr>
      </p:pic>
      <p:pic>
        <p:nvPicPr>
          <p:cNvPr id="6147" name="Picture 3" descr="C:\Alice\photos\pit\P1010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200400" cy="42771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228600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PP1 in 2008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5905" t="12196" r="17715" b="16261"/>
          <a:stretch>
            <a:fillRect/>
          </a:stretch>
        </p:blipFill>
        <p:spPr bwMode="auto">
          <a:xfrm>
            <a:off x="914400" y="3886200"/>
            <a:ext cx="3722688" cy="25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6096000"/>
            <a:ext cx="159385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/>
              <a:t>Old PP1 (370x250x120)</a:t>
            </a:r>
            <a:endParaRPr lang="it-IT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71800" y="4114800"/>
            <a:ext cx="1473200" cy="490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/>
              <a:t>New </a:t>
            </a:r>
            <a:r>
              <a:rPr lang="en-US" sz="1100" dirty="0" smtClean="0"/>
              <a:t>PP1(160x160x160</a:t>
            </a:r>
            <a:r>
              <a:rPr lang="en-US" sz="1100" dirty="0"/>
              <a:t>)</a:t>
            </a:r>
            <a:endParaRPr lang="it-IT" sz="1100" dirty="0"/>
          </a:p>
        </p:txBody>
      </p:sp>
      <p:sp>
        <p:nvSpPr>
          <p:cNvPr id="8" name="TextBox 7"/>
          <p:cNvSpPr txBox="1"/>
          <p:nvPr/>
        </p:nvSpPr>
        <p:spPr>
          <a:xfrm rot="19048993">
            <a:off x="5410200" y="3810000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Sector 4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048993">
            <a:off x="5638677" y="4692143"/>
            <a:ext cx="95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Sector 5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2953" t="8131" r="11810" b="12196"/>
          <a:stretch>
            <a:fillRect/>
          </a:stretch>
        </p:blipFill>
        <p:spPr bwMode="auto">
          <a:xfrm>
            <a:off x="142875" y="642938"/>
            <a:ext cx="8640763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8313" y="3357563"/>
            <a:ext cx="1511300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SPD new </a:t>
            </a:r>
            <a:r>
              <a:rPr lang="en-US" dirty="0" smtClean="0"/>
              <a:t>PP</a:t>
            </a:r>
            <a:endParaRPr lang="it-IT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19925" y="3068638"/>
            <a:ext cx="1584325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SPD new </a:t>
            </a:r>
            <a:r>
              <a:rPr lang="en-US" dirty="0" smtClean="0"/>
              <a:t>PP</a:t>
            </a:r>
            <a:endParaRPr lang="it-IT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1979613" y="2997200"/>
            <a:ext cx="714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979613" y="1773238"/>
            <a:ext cx="8636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1979613" y="1412875"/>
            <a:ext cx="1871662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979613" y="3860800"/>
            <a:ext cx="714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979613" y="3860800"/>
            <a:ext cx="792162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H="1" flipV="1">
            <a:off x="6227763" y="2924175"/>
            <a:ext cx="7921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 flipV="1">
            <a:off x="5580063" y="1628775"/>
            <a:ext cx="14398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6227763" y="3500438"/>
            <a:ext cx="792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5724525" y="3573463"/>
            <a:ext cx="12954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5508625" y="3500438"/>
            <a:ext cx="15113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TextBox 16"/>
          <p:cNvSpPr txBox="1">
            <a:spLocks noChangeAspect="1"/>
          </p:cNvSpPr>
          <p:nvPr/>
        </p:nvSpPr>
        <p:spPr bwMode="auto">
          <a:xfrm>
            <a:off x="2000250" y="2714625"/>
            <a:ext cx="214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" name="TextBox 17"/>
          <p:cNvSpPr txBox="1">
            <a:spLocks noChangeAspect="1"/>
          </p:cNvSpPr>
          <p:nvPr/>
        </p:nvSpPr>
        <p:spPr bwMode="auto">
          <a:xfrm>
            <a:off x="2786063" y="1500188"/>
            <a:ext cx="21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7" name="TextBox 18"/>
          <p:cNvSpPr txBox="1">
            <a:spLocks noChangeAspect="1"/>
          </p:cNvSpPr>
          <p:nvPr/>
        </p:nvSpPr>
        <p:spPr bwMode="auto">
          <a:xfrm>
            <a:off x="3786188" y="1214438"/>
            <a:ext cx="21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8" name="TextBox 19"/>
          <p:cNvSpPr txBox="1">
            <a:spLocks noChangeAspect="1"/>
          </p:cNvSpPr>
          <p:nvPr/>
        </p:nvSpPr>
        <p:spPr bwMode="auto">
          <a:xfrm>
            <a:off x="5214938" y="1500188"/>
            <a:ext cx="21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9" name="TextBox 20"/>
          <p:cNvSpPr txBox="1">
            <a:spLocks noChangeAspect="1"/>
          </p:cNvSpPr>
          <p:nvPr/>
        </p:nvSpPr>
        <p:spPr bwMode="auto">
          <a:xfrm rot="4029770">
            <a:off x="6103937" y="2486026"/>
            <a:ext cx="214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0" name="TextBox 21"/>
          <p:cNvSpPr txBox="1">
            <a:spLocks noChangeAspect="1"/>
          </p:cNvSpPr>
          <p:nvPr/>
        </p:nvSpPr>
        <p:spPr bwMode="auto">
          <a:xfrm>
            <a:off x="6072188" y="4000500"/>
            <a:ext cx="21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1" name="TextBox 22"/>
          <p:cNvSpPr txBox="1">
            <a:spLocks noChangeAspect="1"/>
          </p:cNvSpPr>
          <p:nvPr/>
        </p:nvSpPr>
        <p:spPr bwMode="auto">
          <a:xfrm>
            <a:off x="5500688" y="5214938"/>
            <a:ext cx="21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2" name="TextBox 23"/>
          <p:cNvSpPr txBox="1">
            <a:spLocks noChangeAspect="1"/>
          </p:cNvSpPr>
          <p:nvPr/>
        </p:nvSpPr>
        <p:spPr bwMode="auto">
          <a:xfrm>
            <a:off x="5143500" y="5214938"/>
            <a:ext cx="214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3" name="TextBox 24"/>
          <p:cNvSpPr txBox="1">
            <a:spLocks noChangeAspect="1"/>
          </p:cNvSpPr>
          <p:nvPr/>
        </p:nvSpPr>
        <p:spPr bwMode="auto">
          <a:xfrm rot="2261010">
            <a:off x="2803525" y="5099050"/>
            <a:ext cx="214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24" name="TextBox 25"/>
          <p:cNvSpPr txBox="1">
            <a:spLocks noChangeAspect="1"/>
          </p:cNvSpPr>
          <p:nvPr/>
        </p:nvSpPr>
        <p:spPr bwMode="auto">
          <a:xfrm rot="4108626">
            <a:off x="2102645" y="4199731"/>
            <a:ext cx="214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3357563" y="214313"/>
            <a:ext cx="2232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View: from IP to RB24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7786688" y="857250"/>
            <a:ext cx="89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 Side</a:t>
            </a:r>
          </a:p>
        </p:txBody>
      </p:sp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357188" y="85725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 Side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lice\patch_Panel\assieme_patch-pannelRB2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223000" cy="4110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410200"/>
            <a:ext cx="495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New organization of patch panels PP1 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648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PP1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752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PP2</a:t>
            </a:r>
            <a:endParaRPr lang="fr-F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py of 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994525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lice\photos\pit\MF2009\p101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114800" cy="3078906"/>
          </a:xfrm>
          <a:prstGeom prst="rect">
            <a:avLst/>
          </a:prstGeom>
          <a:noFill/>
        </p:spPr>
      </p:pic>
      <p:pic>
        <p:nvPicPr>
          <p:cNvPr id="3" name="Picture 3" descr="C:\Alice\photos\pit\MF2009\P101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4073495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609600"/>
            <a:ext cx="5245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What’s new in the </a:t>
            </a:r>
            <a:r>
              <a:rPr lang="en-US" sz="2800" dirty="0" err="1" smtClean="0">
                <a:solidFill>
                  <a:srgbClr val="FFFF00"/>
                </a:solidFill>
              </a:rPr>
              <a:t>Miniframe</a:t>
            </a:r>
            <a:r>
              <a:rPr lang="en-US" sz="2800" dirty="0" smtClean="0">
                <a:solidFill>
                  <a:srgbClr val="FFFF00"/>
                </a:solidFill>
              </a:rPr>
              <a:t> 2009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05400"/>
            <a:ext cx="308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MF was completed and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ready to move during week 20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4419600" cy="3307028"/>
          </a:xfrm>
          <a:prstGeom prst="rect">
            <a:avLst/>
          </a:prstGeom>
        </p:spPr>
      </p:pic>
      <p:pic>
        <p:nvPicPr>
          <p:cNvPr id="3" name="Image 2" descr="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0"/>
            <a:ext cx="4343400" cy="3250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609600"/>
            <a:ext cx="299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View from PP1 side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10800000">
            <a:off x="2057400" y="2057400"/>
            <a:ext cx="10668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06"/>
          <p:cNvSpPr>
            <a:spLocks noChangeArrowheads="1"/>
          </p:cNvSpPr>
          <p:nvPr/>
        </p:nvSpPr>
        <p:spPr bwMode="auto">
          <a:xfrm>
            <a:off x="228600" y="990600"/>
            <a:ext cx="1600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914400" y="1828800"/>
            <a:ext cx="22098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94"/>
          <p:cNvSpPr>
            <a:spLocks noChangeArrowheads="1"/>
          </p:cNvSpPr>
          <p:nvPr/>
        </p:nvSpPr>
        <p:spPr bwMode="auto">
          <a:xfrm>
            <a:off x="1219200" y="13716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204"/>
          <p:cNvSpPr>
            <a:spLocks noChangeArrowheads="1"/>
          </p:cNvSpPr>
          <p:nvPr/>
        </p:nvSpPr>
        <p:spPr bwMode="auto">
          <a:xfrm>
            <a:off x="2743200" y="13716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2743200" y="106680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PP0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 Box 221"/>
          <p:cNvSpPr txBox="1">
            <a:spLocks noChangeArrowheads="1"/>
          </p:cNvSpPr>
          <p:nvPr/>
        </p:nvSpPr>
        <p:spPr bwMode="auto">
          <a:xfrm>
            <a:off x="2057400" y="1524000"/>
            <a:ext cx="465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15m</a:t>
            </a:r>
          </a:p>
        </p:txBody>
      </p:sp>
      <p:sp>
        <p:nvSpPr>
          <p:cNvPr id="19" name="Line 265"/>
          <p:cNvSpPr>
            <a:spLocks noChangeShapeType="1"/>
          </p:cNvSpPr>
          <p:nvPr/>
        </p:nvSpPr>
        <p:spPr bwMode="auto">
          <a:xfrm flipH="1">
            <a:off x="2971800" y="28956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Line 279"/>
          <p:cNvSpPr>
            <a:spLocks noChangeShapeType="1"/>
          </p:cNvSpPr>
          <p:nvPr/>
        </p:nvSpPr>
        <p:spPr bwMode="auto">
          <a:xfrm flipV="1">
            <a:off x="2514600" y="2712716"/>
            <a:ext cx="533400" cy="45719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Box 304"/>
          <p:cNvSpPr txBox="1">
            <a:spLocks noChangeArrowheads="1"/>
          </p:cNvSpPr>
          <p:nvPr/>
        </p:nvSpPr>
        <p:spPr bwMode="auto">
          <a:xfrm>
            <a:off x="838200" y="1600200"/>
            <a:ext cx="450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1.5m</a:t>
            </a:r>
          </a:p>
        </p:txBody>
      </p:sp>
      <p:sp>
        <p:nvSpPr>
          <p:cNvPr id="23" name="Text Box 305"/>
          <p:cNvSpPr txBox="1">
            <a:spLocks noChangeArrowheads="1"/>
          </p:cNvSpPr>
          <p:nvPr/>
        </p:nvSpPr>
        <p:spPr bwMode="auto">
          <a:xfrm>
            <a:off x="1143000" y="990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</a:t>
            </a:r>
            <a:r>
              <a:rPr lang="en-US" sz="1000" dirty="0" smtClean="0">
                <a:solidFill>
                  <a:srgbClr val="FFFF00"/>
                </a:solidFill>
              </a:rPr>
              <a:t>A1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24" name="Line 338"/>
          <p:cNvSpPr>
            <a:spLocks noChangeShapeType="1"/>
          </p:cNvSpPr>
          <p:nvPr/>
        </p:nvSpPr>
        <p:spPr bwMode="auto">
          <a:xfrm>
            <a:off x="1828800" y="3657600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Rectangle 194"/>
          <p:cNvSpPr>
            <a:spLocks noChangeArrowheads="1"/>
          </p:cNvSpPr>
          <p:nvPr/>
        </p:nvSpPr>
        <p:spPr bwMode="auto">
          <a:xfrm>
            <a:off x="304800" y="16002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" dirty="0" smtClean="0"/>
              <a:t>Power</a:t>
            </a:r>
          </a:p>
          <a:p>
            <a:r>
              <a:rPr lang="en-US" sz="1050" dirty="0" smtClean="0"/>
              <a:t>Supplies</a:t>
            </a:r>
            <a:endParaRPr lang="fr-FR" sz="1050" dirty="0"/>
          </a:p>
        </p:txBody>
      </p:sp>
      <p:sp>
        <p:nvSpPr>
          <p:cNvPr id="28" name="Rectangle 206"/>
          <p:cNvSpPr>
            <a:spLocks noChangeArrowheads="1"/>
          </p:cNvSpPr>
          <p:nvPr/>
        </p:nvSpPr>
        <p:spPr bwMode="auto">
          <a:xfrm>
            <a:off x="228600" y="2667000"/>
            <a:ext cx="1600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305"/>
          <p:cNvSpPr txBox="1">
            <a:spLocks noChangeArrowheads="1"/>
          </p:cNvSpPr>
          <p:nvPr/>
        </p:nvSpPr>
        <p:spPr bwMode="auto">
          <a:xfrm>
            <a:off x="1143000" y="26670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</a:t>
            </a:r>
            <a:r>
              <a:rPr lang="en-US" sz="1000" dirty="0" smtClean="0">
                <a:solidFill>
                  <a:srgbClr val="FFFF00"/>
                </a:solidFill>
              </a:rPr>
              <a:t>A2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0" name="Rectangle 194"/>
          <p:cNvSpPr>
            <a:spLocks noChangeArrowheads="1"/>
          </p:cNvSpPr>
          <p:nvPr/>
        </p:nvSpPr>
        <p:spPr bwMode="auto">
          <a:xfrm>
            <a:off x="304800" y="32766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" dirty="0" smtClean="0"/>
              <a:t>Power</a:t>
            </a:r>
          </a:p>
          <a:p>
            <a:r>
              <a:rPr lang="en-US" sz="1050" dirty="0" smtClean="0"/>
              <a:t>Supplies</a:t>
            </a:r>
            <a:endParaRPr lang="fr-FR" sz="1050" dirty="0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914400" y="3505200"/>
            <a:ext cx="11430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334294" y="2782094"/>
            <a:ext cx="1446212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4"/>
          <p:cNvSpPr>
            <a:spLocks noChangeArrowheads="1"/>
          </p:cNvSpPr>
          <p:nvPr/>
        </p:nvSpPr>
        <p:spPr bwMode="auto">
          <a:xfrm>
            <a:off x="2743200" y="25146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792288" y="3465512"/>
            <a:ext cx="1446212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33600" y="4191000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CR4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43200" y="1371600"/>
            <a:ext cx="457200" cy="1676400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Box 43"/>
          <p:cNvSpPr txBox="1"/>
          <p:nvPr/>
        </p:nvSpPr>
        <p:spPr>
          <a:xfrm>
            <a:off x="228600" y="9906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Rack A13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600" y="26670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Rack A14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6" name="Rectangle 194"/>
          <p:cNvSpPr>
            <a:spLocks noChangeArrowheads="1"/>
          </p:cNvSpPr>
          <p:nvPr/>
        </p:nvSpPr>
        <p:spPr bwMode="auto">
          <a:xfrm>
            <a:off x="1219200" y="30480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4" name="Picture 2" descr="C:\Alice\photos\pit\P1010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3000"/>
            <a:ext cx="5294832" cy="3961867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5029200" y="5410200"/>
            <a:ext cx="182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change at PP0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10800000">
            <a:off x="2362200" y="1981200"/>
            <a:ext cx="9906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06"/>
          <p:cNvSpPr>
            <a:spLocks noChangeArrowheads="1"/>
          </p:cNvSpPr>
          <p:nvPr/>
        </p:nvSpPr>
        <p:spPr bwMode="auto">
          <a:xfrm>
            <a:off x="533400" y="914400"/>
            <a:ext cx="1600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1219200" y="1752600"/>
            <a:ext cx="21336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94"/>
          <p:cNvSpPr>
            <a:spLocks noChangeArrowheads="1"/>
          </p:cNvSpPr>
          <p:nvPr/>
        </p:nvSpPr>
        <p:spPr bwMode="auto">
          <a:xfrm>
            <a:off x="1524000" y="12954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200"/>
          <p:cNvSpPr txBox="1">
            <a:spLocks noChangeArrowheads="1"/>
          </p:cNvSpPr>
          <p:nvPr/>
        </p:nvSpPr>
        <p:spPr bwMode="auto">
          <a:xfrm>
            <a:off x="4267200" y="152400"/>
            <a:ext cx="130516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RB24-side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5" name="Text Box 221"/>
          <p:cNvSpPr txBox="1">
            <a:spLocks noChangeArrowheads="1"/>
          </p:cNvSpPr>
          <p:nvPr/>
        </p:nvSpPr>
        <p:spPr bwMode="auto">
          <a:xfrm>
            <a:off x="2362200" y="1447800"/>
            <a:ext cx="465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15m</a:t>
            </a:r>
          </a:p>
        </p:txBody>
      </p:sp>
      <p:sp>
        <p:nvSpPr>
          <p:cNvPr id="23" name="Text Box 304"/>
          <p:cNvSpPr txBox="1">
            <a:spLocks noChangeArrowheads="1"/>
          </p:cNvSpPr>
          <p:nvPr/>
        </p:nvSpPr>
        <p:spPr bwMode="auto">
          <a:xfrm>
            <a:off x="1143000" y="1524000"/>
            <a:ext cx="450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1.5m</a:t>
            </a:r>
          </a:p>
        </p:txBody>
      </p:sp>
      <p:sp>
        <p:nvSpPr>
          <p:cNvPr id="24" name="Text Box 305"/>
          <p:cNvSpPr txBox="1">
            <a:spLocks noChangeArrowheads="1"/>
          </p:cNvSpPr>
          <p:nvPr/>
        </p:nvSpPr>
        <p:spPr bwMode="auto">
          <a:xfrm>
            <a:off x="1447800" y="9144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</a:t>
            </a:r>
            <a:r>
              <a:rPr lang="en-US" sz="1000" dirty="0" smtClean="0">
                <a:solidFill>
                  <a:srgbClr val="FFFF00"/>
                </a:solidFill>
              </a:rPr>
              <a:t>A1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25" name="Line 338"/>
          <p:cNvSpPr>
            <a:spLocks noChangeShapeType="1"/>
          </p:cNvSpPr>
          <p:nvPr/>
        </p:nvSpPr>
        <p:spPr bwMode="auto">
          <a:xfrm>
            <a:off x="2133600" y="3581400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194"/>
          <p:cNvSpPr>
            <a:spLocks noChangeArrowheads="1"/>
          </p:cNvSpPr>
          <p:nvPr/>
        </p:nvSpPr>
        <p:spPr bwMode="auto">
          <a:xfrm>
            <a:off x="609600" y="15240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" dirty="0" smtClean="0"/>
              <a:t>Power</a:t>
            </a:r>
          </a:p>
          <a:p>
            <a:r>
              <a:rPr lang="en-US" sz="1050" dirty="0" smtClean="0"/>
              <a:t>Supplies</a:t>
            </a:r>
            <a:endParaRPr lang="fr-FR" sz="1050" dirty="0"/>
          </a:p>
        </p:txBody>
      </p:sp>
      <p:sp>
        <p:nvSpPr>
          <p:cNvPr id="29" name="Rectangle 206"/>
          <p:cNvSpPr>
            <a:spLocks noChangeArrowheads="1"/>
          </p:cNvSpPr>
          <p:nvPr/>
        </p:nvSpPr>
        <p:spPr bwMode="auto">
          <a:xfrm>
            <a:off x="533400" y="2590800"/>
            <a:ext cx="1600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305"/>
          <p:cNvSpPr txBox="1">
            <a:spLocks noChangeArrowheads="1"/>
          </p:cNvSpPr>
          <p:nvPr/>
        </p:nvSpPr>
        <p:spPr bwMode="auto">
          <a:xfrm>
            <a:off x="1447800" y="2590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</a:t>
            </a:r>
            <a:r>
              <a:rPr lang="en-US" sz="1000" dirty="0" smtClean="0">
                <a:solidFill>
                  <a:srgbClr val="FFFF00"/>
                </a:solidFill>
              </a:rPr>
              <a:t>A2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1" name="Rectangle 194"/>
          <p:cNvSpPr>
            <a:spLocks noChangeArrowheads="1"/>
          </p:cNvSpPr>
          <p:nvPr/>
        </p:nvSpPr>
        <p:spPr bwMode="auto">
          <a:xfrm>
            <a:off x="609600" y="32004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" dirty="0" smtClean="0"/>
              <a:t>Power</a:t>
            </a:r>
          </a:p>
          <a:p>
            <a:r>
              <a:rPr lang="en-US" sz="1050" dirty="0" smtClean="0"/>
              <a:t>Supplies</a:t>
            </a:r>
            <a:endParaRPr lang="fr-FR" sz="1050" dirty="0"/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1219200" y="3429000"/>
            <a:ext cx="11430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639094" y="2705894"/>
            <a:ext cx="1446212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3400" y="9144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Rack A13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2590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Rack A14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7" name="Rectangle 194"/>
          <p:cNvSpPr>
            <a:spLocks noChangeArrowheads="1"/>
          </p:cNvSpPr>
          <p:nvPr/>
        </p:nvSpPr>
        <p:spPr bwMode="auto">
          <a:xfrm>
            <a:off x="1524000" y="29718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 descr="C:\Alice\photos\pit\P101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6019800" cy="450432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590800" y="5638800"/>
            <a:ext cx="4893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Filters for CAEN 3486 modules have been installed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Doors protect all our crates A and C sides.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Alice\photos\pit\MF2009\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734866" cy="4991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304800"/>
            <a:ext cx="4497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Optical patch panels PP0T</a:t>
            </a:r>
            <a:endParaRPr lang="fr-FR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2057400" y="2057400"/>
            <a:ext cx="24384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06"/>
          <p:cNvSpPr>
            <a:spLocks noChangeArrowheads="1"/>
          </p:cNvSpPr>
          <p:nvPr/>
        </p:nvSpPr>
        <p:spPr bwMode="auto">
          <a:xfrm>
            <a:off x="228600" y="990600"/>
            <a:ext cx="1600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914400" y="1828800"/>
            <a:ext cx="35052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94"/>
          <p:cNvSpPr>
            <a:spLocks noChangeArrowheads="1"/>
          </p:cNvSpPr>
          <p:nvPr/>
        </p:nvSpPr>
        <p:spPr bwMode="auto">
          <a:xfrm>
            <a:off x="1219200" y="13716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203"/>
          <p:cNvSpPr>
            <a:spLocks noChangeArrowheads="1"/>
          </p:cNvSpPr>
          <p:nvPr/>
        </p:nvSpPr>
        <p:spPr bwMode="auto">
          <a:xfrm>
            <a:off x="4114800" y="13716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204"/>
          <p:cNvSpPr>
            <a:spLocks noChangeArrowheads="1"/>
          </p:cNvSpPr>
          <p:nvPr/>
        </p:nvSpPr>
        <p:spPr bwMode="auto">
          <a:xfrm>
            <a:off x="2743200" y="13716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208"/>
          <p:cNvSpPr txBox="1">
            <a:spLocks noChangeArrowheads="1"/>
          </p:cNvSpPr>
          <p:nvPr/>
        </p:nvSpPr>
        <p:spPr bwMode="auto">
          <a:xfrm>
            <a:off x="4114800" y="106680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PP1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 Box 209"/>
          <p:cNvSpPr txBox="1">
            <a:spLocks noChangeArrowheads="1"/>
          </p:cNvSpPr>
          <p:nvPr/>
        </p:nvSpPr>
        <p:spPr bwMode="auto">
          <a:xfrm>
            <a:off x="2743200" y="106680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PP0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 Box 220"/>
          <p:cNvSpPr txBox="1">
            <a:spLocks noChangeArrowheads="1"/>
          </p:cNvSpPr>
          <p:nvPr/>
        </p:nvSpPr>
        <p:spPr bwMode="auto">
          <a:xfrm>
            <a:off x="3429000" y="1524000"/>
            <a:ext cx="465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21m</a:t>
            </a:r>
          </a:p>
        </p:txBody>
      </p:sp>
      <p:sp>
        <p:nvSpPr>
          <p:cNvPr id="16" name="Text Box 221"/>
          <p:cNvSpPr txBox="1">
            <a:spLocks noChangeArrowheads="1"/>
          </p:cNvSpPr>
          <p:nvPr/>
        </p:nvSpPr>
        <p:spPr bwMode="auto">
          <a:xfrm>
            <a:off x="2057400" y="1524000"/>
            <a:ext cx="465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15m</a:t>
            </a:r>
          </a:p>
        </p:txBody>
      </p:sp>
      <p:sp>
        <p:nvSpPr>
          <p:cNvPr id="21" name="Line 265"/>
          <p:cNvSpPr>
            <a:spLocks noChangeShapeType="1"/>
          </p:cNvSpPr>
          <p:nvPr/>
        </p:nvSpPr>
        <p:spPr bwMode="auto">
          <a:xfrm flipH="1">
            <a:off x="2971800" y="28956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Line 279"/>
          <p:cNvSpPr>
            <a:spLocks noChangeShapeType="1"/>
          </p:cNvSpPr>
          <p:nvPr/>
        </p:nvSpPr>
        <p:spPr bwMode="auto">
          <a:xfrm flipV="1">
            <a:off x="2514600" y="2712716"/>
            <a:ext cx="1828800" cy="45719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Box 304"/>
          <p:cNvSpPr txBox="1">
            <a:spLocks noChangeArrowheads="1"/>
          </p:cNvSpPr>
          <p:nvPr/>
        </p:nvSpPr>
        <p:spPr bwMode="auto">
          <a:xfrm>
            <a:off x="838200" y="1600200"/>
            <a:ext cx="450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1.5m</a:t>
            </a:r>
          </a:p>
        </p:txBody>
      </p:sp>
      <p:sp>
        <p:nvSpPr>
          <p:cNvPr id="25" name="Text Box 305"/>
          <p:cNvSpPr txBox="1">
            <a:spLocks noChangeArrowheads="1"/>
          </p:cNvSpPr>
          <p:nvPr/>
        </p:nvSpPr>
        <p:spPr bwMode="auto">
          <a:xfrm>
            <a:off x="1143000" y="990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</a:t>
            </a:r>
            <a:r>
              <a:rPr lang="en-US" sz="1000" dirty="0" smtClean="0">
                <a:solidFill>
                  <a:srgbClr val="FFFF00"/>
                </a:solidFill>
              </a:rPr>
              <a:t>A1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26" name="Line 338"/>
          <p:cNvSpPr>
            <a:spLocks noChangeShapeType="1"/>
          </p:cNvSpPr>
          <p:nvPr/>
        </p:nvSpPr>
        <p:spPr bwMode="auto">
          <a:xfrm>
            <a:off x="1828800" y="3657600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Rectangle 194"/>
          <p:cNvSpPr>
            <a:spLocks noChangeArrowheads="1"/>
          </p:cNvSpPr>
          <p:nvPr/>
        </p:nvSpPr>
        <p:spPr bwMode="auto">
          <a:xfrm>
            <a:off x="304800" y="16002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" dirty="0" smtClean="0"/>
              <a:t>Power</a:t>
            </a:r>
          </a:p>
          <a:p>
            <a:r>
              <a:rPr lang="en-US" sz="1050" dirty="0" smtClean="0"/>
              <a:t>Supplies</a:t>
            </a:r>
            <a:endParaRPr lang="fr-FR" sz="1050" dirty="0"/>
          </a:p>
        </p:txBody>
      </p:sp>
      <p:sp>
        <p:nvSpPr>
          <p:cNvPr id="30" name="Rectangle 206"/>
          <p:cNvSpPr>
            <a:spLocks noChangeArrowheads="1"/>
          </p:cNvSpPr>
          <p:nvPr/>
        </p:nvSpPr>
        <p:spPr bwMode="auto">
          <a:xfrm>
            <a:off x="228600" y="2667000"/>
            <a:ext cx="1600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05"/>
          <p:cNvSpPr txBox="1">
            <a:spLocks noChangeArrowheads="1"/>
          </p:cNvSpPr>
          <p:nvPr/>
        </p:nvSpPr>
        <p:spPr bwMode="auto">
          <a:xfrm>
            <a:off x="1143000" y="26670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</a:t>
            </a:r>
            <a:r>
              <a:rPr lang="en-US" sz="1000" dirty="0" smtClean="0">
                <a:solidFill>
                  <a:srgbClr val="FFFF00"/>
                </a:solidFill>
              </a:rPr>
              <a:t>A2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2" name="Rectangle 194"/>
          <p:cNvSpPr>
            <a:spLocks noChangeArrowheads="1"/>
          </p:cNvSpPr>
          <p:nvPr/>
        </p:nvSpPr>
        <p:spPr bwMode="auto">
          <a:xfrm>
            <a:off x="304800" y="32766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" dirty="0" smtClean="0"/>
              <a:t>Power</a:t>
            </a:r>
          </a:p>
          <a:p>
            <a:r>
              <a:rPr lang="en-US" sz="1050" dirty="0" smtClean="0"/>
              <a:t>Supplies</a:t>
            </a:r>
            <a:endParaRPr lang="fr-FR" sz="1050" dirty="0"/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914400" y="3505200"/>
            <a:ext cx="11430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334294" y="2782094"/>
            <a:ext cx="1446212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04"/>
          <p:cNvSpPr>
            <a:spLocks noChangeArrowheads="1"/>
          </p:cNvSpPr>
          <p:nvPr/>
        </p:nvSpPr>
        <p:spPr bwMode="auto">
          <a:xfrm>
            <a:off x="2743200" y="25146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204"/>
          <p:cNvSpPr>
            <a:spLocks noChangeArrowheads="1"/>
          </p:cNvSpPr>
          <p:nvPr/>
        </p:nvSpPr>
        <p:spPr bwMode="auto">
          <a:xfrm>
            <a:off x="4114800" y="25146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TextBox 37"/>
          <p:cNvSpPr txBox="1"/>
          <p:nvPr/>
        </p:nvSpPr>
        <p:spPr>
          <a:xfrm>
            <a:off x="3352800" y="2514600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CLK &amp; SER</a:t>
            </a:r>
            <a:endParaRPr lang="fr-FR" sz="1000" dirty="0">
              <a:solidFill>
                <a:srgbClr val="FFFF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792288" y="3465512"/>
            <a:ext cx="1446212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33600" y="4191000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CR4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43200" y="1371600"/>
            <a:ext cx="457200" cy="1676400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114800" y="1371600"/>
            <a:ext cx="457200" cy="1676400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Line 279"/>
          <p:cNvSpPr>
            <a:spLocks noChangeShapeType="1"/>
          </p:cNvSpPr>
          <p:nvPr/>
        </p:nvSpPr>
        <p:spPr bwMode="auto">
          <a:xfrm flipV="1">
            <a:off x="3962400" y="2895599"/>
            <a:ext cx="304800" cy="45719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277394" y="3580606"/>
            <a:ext cx="12192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04"/>
          <p:cNvSpPr>
            <a:spLocks noChangeArrowheads="1"/>
          </p:cNvSpPr>
          <p:nvPr/>
        </p:nvSpPr>
        <p:spPr bwMode="auto">
          <a:xfrm>
            <a:off x="3581400" y="4267200"/>
            <a:ext cx="762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PP0T</a:t>
            </a:r>
            <a:endParaRPr lang="fr-FR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" y="9906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Rack A13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26670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Rack A14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8" name="Rectangle 194"/>
          <p:cNvSpPr>
            <a:spLocks noChangeArrowheads="1"/>
          </p:cNvSpPr>
          <p:nvPr/>
        </p:nvSpPr>
        <p:spPr bwMode="auto">
          <a:xfrm>
            <a:off x="1219200" y="30480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TextBox 48"/>
          <p:cNvSpPr txBox="1"/>
          <p:nvPr/>
        </p:nvSpPr>
        <p:spPr>
          <a:xfrm>
            <a:off x="3886200" y="3429000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Glink</a:t>
            </a:r>
            <a:endParaRPr lang="fr-FR" sz="1200" dirty="0">
              <a:solidFill>
                <a:srgbClr val="FFFF00"/>
              </a:solidFill>
            </a:endParaRPr>
          </a:p>
        </p:txBody>
      </p:sp>
      <p:sp>
        <p:nvSpPr>
          <p:cNvPr id="50" name="Text Box 263"/>
          <p:cNvSpPr txBox="1">
            <a:spLocks noChangeArrowheads="1"/>
          </p:cNvSpPr>
          <p:nvPr/>
        </p:nvSpPr>
        <p:spPr bwMode="auto">
          <a:xfrm>
            <a:off x="3886200" y="3200400"/>
            <a:ext cx="3866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9m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200400" y="1524000"/>
            <a:ext cx="914400" cy="1588"/>
          </a:xfrm>
          <a:prstGeom prst="straightConnector1">
            <a:avLst/>
          </a:prstGeom>
          <a:ln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76600" y="1143000"/>
            <a:ext cx="83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Miniframe</a:t>
            </a:r>
            <a:endParaRPr lang="fr-FR" sz="1200" dirty="0">
              <a:solidFill>
                <a:srgbClr val="FFFF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495800" y="4495800"/>
            <a:ext cx="2575560" cy="32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+mj-lt"/>
              </a:rPr>
              <a:t>Overview</a:t>
            </a:r>
            <a:endParaRPr lang="fr-FR" sz="5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7696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Miniframe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2008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267200"/>
            <a:ext cx="7696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What’s new in MF 09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7696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MCM test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581400"/>
            <a:ext cx="7696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Why did we modify  the MF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895600"/>
            <a:ext cx="7696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Scheme of patch panels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ALICE SPD meeting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19200"/>
            <a:ext cx="5029200" cy="3482242"/>
          </a:xfrm>
          <a:prstGeom prst="rect">
            <a:avLst/>
          </a:prstGeom>
        </p:spPr>
      </p:pic>
      <p:pic>
        <p:nvPicPr>
          <p:cNvPr id="5123" name="Picture 3" descr="C:\Alice\photos\pit\MF2009\1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3276600" cy="24517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381000"/>
            <a:ext cx="4497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Optical patch panels PP0T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Alice\photos\pit\MF2009\1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57600"/>
            <a:ext cx="3267282" cy="244475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362200"/>
            <a:ext cx="7121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MCM power ON after 6 months…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1A0  Channel doesn’t work at Trigger level, CR4 OK: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rgbClr val="92D050"/>
                </a:solidFill>
              </a:rPr>
              <a:t>This channel was swapped in PP0T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8A2  MCM Doesn’t lock: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rgbClr val="92D050"/>
                </a:solidFill>
              </a:rPr>
              <a:t>we use the spare CLK fiber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3A3 MCM Doesn’t lock: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</a:t>
            </a:r>
            <a:r>
              <a:rPr lang="en-US" sz="2400" dirty="0" smtClean="0">
                <a:solidFill>
                  <a:srgbClr val="92D050"/>
                </a:solidFill>
              </a:rPr>
              <a:t>we use the spare data fiber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9C4 Channel doesn’t work at Trigger level, CR4 OK: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    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62000" y="4572000"/>
            <a:ext cx="53120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</a:t>
            </a:r>
            <a:r>
              <a:rPr lang="en-US" sz="2400" dirty="0" smtClean="0">
                <a:solidFill>
                  <a:srgbClr val="FF0000"/>
                </a:solidFill>
              </a:rPr>
              <a:t>Channel 9C4 gave 33µW @ Trigger PP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70µW measured @ PP4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2C0 MCM has a very high resistance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Alice\photos\pit\PP4_problem on 9C2\p101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429000"/>
            <a:ext cx="3767984" cy="2819401"/>
          </a:xfrm>
          <a:prstGeom prst="rect">
            <a:avLst/>
          </a:prstGeom>
          <a:noFill/>
        </p:spPr>
      </p:pic>
      <p:pic>
        <p:nvPicPr>
          <p:cNvPr id="3" name="Picture 3" descr="C:\Alice\photos\pit\PP4_problem on 9C2\p101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3767984" cy="281940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048000" y="228600"/>
            <a:ext cx="3821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FFFF00"/>
                </a:solidFill>
              </a:rPr>
              <a:t>Faulty</a:t>
            </a:r>
            <a:r>
              <a:rPr lang="fr-FR" sz="2800" dirty="0" smtClean="0">
                <a:solidFill>
                  <a:srgbClr val="FFFF00"/>
                </a:solidFill>
              </a:rPr>
              <a:t> MCM </a:t>
            </a:r>
            <a:r>
              <a:rPr lang="fr-FR" sz="2800" dirty="0" err="1" smtClean="0">
                <a:solidFill>
                  <a:srgbClr val="FFFF00"/>
                </a:solidFill>
              </a:rPr>
              <a:t>channel</a:t>
            </a:r>
            <a:r>
              <a:rPr lang="fr-FR" sz="2800" dirty="0" smtClean="0">
                <a:solidFill>
                  <a:srgbClr val="FFFF00"/>
                </a:solidFill>
              </a:rPr>
              <a:t> 2C0 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5" name="Text Box 201"/>
          <p:cNvSpPr txBox="1">
            <a:spLocks noChangeArrowheads="1"/>
          </p:cNvSpPr>
          <p:nvPr/>
        </p:nvSpPr>
        <p:spPr bwMode="auto">
          <a:xfrm>
            <a:off x="1752600" y="1143000"/>
            <a:ext cx="1295400" cy="3762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RB26-side C</a:t>
            </a:r>
          </a:p>
        </p:txBody>
      </p:sp>
      <p:sp>
        <p:nvSpPr>
          <p:cNvPr id="6" name="Text Box 211"/>
          <p:cNvSpPr txBox="1">
            <a:spLocks noChangeArrowheads="1"/>
          </p:cNvSpPr>
          <p:nvPr/>
        </p:nvSpPr>
        <p:spPr bwMode="auto">
          <a:xfrm>
            <a:off x="4953000" y="1600200"/>
            <a:ext cx="8582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4</a:t>
            </a:r>
          </a:p>
        </p:txBody>
      </p:sp>
      <p:sp>
        <p:nvSpPr>
          <p:cNvPr id="7" name="Text Box 216"/>
          <p:cNvSpPr txBox="1">
            <a:spLocks noChangeArrowheads="1"/>
          </p:cNvSpPr>
          <p:nvPr/>
        </p:nvSpPr>
        <p:spPr bwMode="auto">
          <a:xfrm>
            <a:off x="3962400" y="1600200"/>
            <a:ext cx="8582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3</a:t>
            </a:r>
          </a:p>
        </p:txBody>
      </p:sp>
      <p:sp>
        <p:nvSpPr>
          <p:cNvPr id="8" name="Text Box 217"/>
          <p:cNvSpPr txBox="1">
            <a:spLocks noChangeArrowheads="1"/>
          </p:cNvSpPr>
          <p:nvPr/>
        </p:nvSpPr>
        <p:spPr bwMode="auto">
          <a:xfrm>
            <a:off x="836169" y="2209800"/>
            <a:ext cx="1212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Comic Sans MS" pitchFamily="66" charset="0"/>
              </a:rPr>
              <a:t>PIXEL</a:t>
            </a:r>
          </a:p>
          <a:p>
            <a:pPr algn="ctr"/>
            <a:r>
              <a:rPr lang="en-US" sz="1200" b="1" dirty="0">
                <a:solidFill>
                  <a:srgbClr val="FFFF00"/>
                </a:solidFill>
                <a:latin typeface="Comic Sans MS" pitchFamily="66" charset="0"/>
              </a:rPr>
              <a:t> DETECTOR</a:t>
            </a:r>
          </a:p>
        </p:txBody>
      </p:sp>
      <p:sp>
        <p:nvSpPr>
          <p:cNvPr id="9" name="Text Box 219"/>
          <p:cNvSpPr txBox="1">
            <a:spLocks noChangeArrowheads="1"/>
          </p:cNvSpPr>
          <p:nvPr/>
        </p:nvSpPr>
        <p:spPr bwMode="auto">
          <a:xfrm>
            <a:off x="3581400" y="2362200"/>
            <a:ext cx="5402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00"/>
                </a:solidFill>
              </a:rPr>
              <a:t>1.13m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Text Box 222"/>
          <p:cNvSpPr txBox="1">
            <a:spLocks noChangeArrowheads="1"/>
          </p:cNvSpPr>
          <p:nvPr/>
        </p:nvSpPr>
        <p:spPr bwMode="auto">
          <a:xfrm>
            <a:off x="4495800" y="2362200"/>
            <a:ext cx="4752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00"/>
                </a:solidFill>
              </a:rPr>
              <a:t>4.5m</a:t>
            </a:r>
          </a:p>
        </p:txBody>
      </p:sp>
      <p:sp>
        <p:nvSpPr>
          <p:cNvPr id="11" name="Line 233"/>
          <p:cNvSpPr>
            <a:spLocks noChangeShapeType="1"/>
          </p:cNvSpPr>
          <p:nvPr/>
        </p:nvSpPr>
        <p:spPr bwMode="auto">
          <a:xfrm flipH="1">
            <a:off x="3234776" y="2590800"/>
            <a:ext cx="1946824" cy="1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Box 318"/>
          <p:cNvSpPr txBox="1">
            <a:spLocks noChangeArrowheads="1"/>
          </p:cNvSpPr>
          <p:nvPr/>
        </p:nvSpPr>
        <p:spPr bwMode="auto">
          <a:xfrm>
            <a:off x="4743027" y="2662238"/>
            <a:ext cx="2074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/>
          </a:p>
        </p:txBody>
      </p:sp>
      <p:pic>
        <p:nvPicPr>
          <p:cNvPr id="13" name="Picture 2" descr="C:\Alice\photos\SP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5441" y="1981200"/>
            <a:ext cx="1691272" cy="1131485"/>
          </a:xfrm>
          <a:prstGeom prst="rect">
            <a:avLst/>
          </a:prstGeom>
          <a:noFill/>
        </p:spPr>
      </p:pic>
      <p:sp>
        <p:nvSpPr>
          <p:cNvPr id="14" name="Rectangle 215"/>
          <p:cNvSpPr>
            <a:spLocks noChangeArrowheads="1"/>
          </p:cNvSpPr>
          <p:nvPr/>
        </p:nvSpPr>
        <p:spPr bwMode="auto">
          <a:xfrm>
            <a:off x="4038600" y="1981200"/>
            <a:ext cx="514971" cy="120054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205"/>
          <p:cNvSpPr>
            <a:spLocks noChangeArrowheads="1"/>
          </p:cNvSpPr>
          <p:nvPr/>
        </p:nvSpPr>
        <p:spPr bwMode="auto">
          <a:xfrm>
            <a:off x="4953000" y="1981200"/>
            <a:ext cx="514971" cy="120054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ZoneTexte 30"/>
          <p:cNvSpPr txBox="1"/>
          <p:nvPr/>
        </p:nvSpPr>
        <p:spPr>
          <a:xfrm>
            <a:off x="5791200" y="2209800"/>
            <a:ext cx="306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Normal MCM </a:t>
            </a:r>
            <a:r>
              <a:rPr lang="fr-FR" dirty="0" err="1" smtClean="0">
                <a:solidFill>
                  <a:srgbClr val="FFFF00"/>
                </a:solidFill>
              </a:rPr>
              <a:t>resistance</a:t>
            </a:r>
            <a:r>
              <a:rPr lang="fr-FR" dirty="0" smtClean="0">
                <a:solidFill>
                  <a:srgbClr val="FFFF00"/>
                </a:solidFill>
              </a:rPr>
              <a:t>: 250Ω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5791200" y="2590800"/>
            <a:ext cx="262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Resistance </a:t>
            </a:r>
            <a:r>
              <a:rPr lang="fr-FR" dirty="0" err="1" smtClean="0">
                <a:solidFill>
                  <a:srgbClr val="FFFF00"/>
                </a:solidFill>
              </a:rPr>
              <a:t>measured</a:t>
            </a:r>
            <a:r>
              <a:rPr lang="fr-FR" dirty="0" smtClean="0">
                <a:solidFill>
                  <a:srgbClr val="FFFF00"/>
                </a:solidFill>
              </a:rPr>
              <a:t>: 1K1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0"/>
            <a:ext cx="2459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Conclusion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9C4 very low power (33µw). This channel could be recovered by increasing the laser current in the MCM.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We will Test this possibility in the pixel lab next week.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2C0 This MCM doesn’t work due to high resistance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Problem located in PP3 or in MCM itself.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Alice\Mini Frame\P101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14800" cy="3078906"/>
          </a:xfrm>
          <a:prstGeom prst="rect">
            <a:avLst/>
          </a:prstGeom>
          <a:noFill/>
        </p:spPr>
      </p:pic>
      <p:pic>
        <p:nvPicPr>
          <p:cNvPr id="2053" name="Picture 5" descr="C:\Alice\Mini Frame\P101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073496" cy="304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304800"/>
            <a:ext cx="2856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Miniframe</a:t>
            </a:r>
            <a:r>
              <a:rPr lang="en-US" sz="3200" dirty="0" smtClean="0">
                <a:solidFill>
                  <a:srgbClr val="FFFF00"/>
                </a:solidFill>
              </a:rPr>
              <a:t> 2008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743200"/>
            <a:ext cx="6967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Scheme of patch panel in side A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rot="10800000">
            <a:off x="2362200" y="3505200"/>
            <a:ext cx="51054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533400" y="2438400"/>
            <a:ext cx="1600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4" name="Straight Connector 33"/>
          <p:cNvCxnSpPr/>
          <p:nvPr/>
        </p:nvCxnSpPr>
        <p:spPr>
          <a:xfrm rot="10800000" flipV="1">
            <a:off x="1219200" y="3245476"/>
            <a:ext cx="6248400" cy="31124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94"/>
          <p:cNvSpPr>
            <a:spLocks noChangeArrowheads="1"/>
          </p:cNvSpPr>
          <p:nvPr/>
        </p:nvSpPr>
        <p:spPr bwMode="auto">
          <a:xfrm>
            <a:off x="1524000" y="28194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Text Box 200"/>
          <p:cNvSpPr txBox="1">
            <a:spLocks noChangeArrowheads="1"/>
          </p:cNvSpPr>
          <p:nvPr/>
        </p:nvSpPr>
        <p:spPr bwMode="auto">
          <a:xfrm>
            <a:off x="3886200" y="152400"/>
            <a:ext cx="130516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</a:rPr>
              <a:t>RB24-side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" name="Rectangle 202"/>
          <p:cNvSpPr>
            <a:spLocks noChangeArrowheads="1"/>
          </p:cNvSpPr>
          <p:nvPr/>
        </p:nvSpPr>
        <p:spPr bwMode="auto">
          <a:xfrm>
            <a:off x="5867400" y="28194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03"/>
          <p:cNvSpPr>
            <a:spLocks noChangeArrowheads="1"/>
          </p:cNvSpPr>
          <p:nvPr/>
        </p:nvSpPr>
        <p:spPr bwMode="auto">
          <a:xfrm>
            <a:off x="4419600" y="28194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204"/>
          <p:cNvSpPr>
            <a:spLocks noChangeArrowheads="1"/>
          </p:cNvSpPr>
          <p:nvPr/>
        </p:nvSpPr>
        <p:spPr bwMode="auto">
          <a:xfrm>
            <a:off x="3048000" y="28194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207"/>
          <p:cNvSpPr txBox="1">
            <a:spLocks noChangeArrowheads="1"/>
          </p:cNvSpPr>
          <p:nvPr/>
        </p:nvSpPr>
        <p:spPr bwMode="auto">
          <a:xfrm>
            <a:off x="5867400" y="2514600"/>
            <a:ext cx="76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PP2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4419600" y="251460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PP1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3048000" y="2514600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PP0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 Box 217"/>
          <p:cNvSpPr txBox="1">
            <a:spLocks noChangeArrowheads="1"/>
          </p:cNvSpPr>
          <p:nvPr/>
        </p:nvSpPr>
        <p:spPr bwMode="auto">
          <a:xfrm>
            <a:off x="7696200" y="2362200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Comic Sans MS" pitchFamily="66" charset="0"/>
              </a:rPr>
              <a:t>PIXEL</a:t>
            </a:r>
          </a:p>
          <a:p>
            <a:pPr algn="ctr"/>
            <a:r>
              <a:rPr lang="en-US" sz="1200" b="1" dirty="0">
                <a:solidFill>
                  <a:srgbClr val="FFFF00"/>
                </a:solidFill>
                <a:latin typeface="Comic Sans MS" pitchFamily="66" charset="0"/>
              </a:rPr>
              <a:t> DETECTOR</a:t>
            </a:r>
          </a:p>
        </p:txBody>
      </p:sp>
      <p:sp>
        <p:nvSpPr>
          <p:cNvPr id="13" name="Text Box 220"/>
          <p:cNvSpPr txBox="1">
            <a:spLocks noChangeArrowheads="1"/>
          </p:cNvSpPr>
          <p:nvPr/>
        </p:nvSpPr>
        <p:spPr bwMode="auto">
          <a:xfrm>
            <a:off x="3733800" y="2971800"/>
            <a:ext cx="465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21m</a:t>
            </a:r>
          </a:p>
        </p:txBody>
      </p:sp>
      <p:sp>
        <p:nvSpPr>
          <p:cNvPr id="14" name="Text Box 221"/>
          <p:cNvSpPr txBox="1">
            <a:spLocks noChangeArrowheads="1"/>
          </p:cNvSpPr>
          <p:nvPr/>
        </p:nvSpPr>
        <p:spPr bwMode="auto">
          <a:xfrm>
            <a:off x="2362200" y="2971800"/>
            <a:ext cx="465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15m</a:t>
            </a:r>
          </a:p>
        </p:txBody>
      </p:sp>
      <p:sp>
        <p:nvSpPr>
          <p:cNvPr id="18" name="Line 236"/>
          <p:cNvSpPr>
            <a:spLocks noChangeShapeType="1"/>
          </p:cNvSpPr>
          <p:nvPr/>
        </p:nvSpPr>
        <p:spPr bwMode="auto">
          <a:xfrm flipV="1">
            <a:off x="7076895" y="3678466"/>
            <a:ext cx="381000" cy="4572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Oval 238"/>
          <p:cNvSpPr>
            <a:spLocks noChangeArrowheads="1"/>
          </p:cNvSpPr>
          <p:nvPr/>
        </p:nvSpPr>
        <p:spPr bwMode="auto">
          <a:xfrm>
            <a:off x="7076895" y="3830866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Text Box 263"/>
          <p:cNvSpPr txBox="1">
            <a:spLocks noChangeArrowheads="1"/>
          </p:cNvSpPr>
          <p:nvPr/>
        </p:nvSpPr>
        <p:spPr bwMode="auto">
          <a:xfrm>
            <a:off x="6553200" y="2971800"/>
            <a:ext cx="5822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1.13m</a:t>
            </a:r>
          </a:p>
        </p:txBody>
      </p:sp>
      <p:sp>
        <p:nvSpPr>
          <p:cNvPr id="22" name="Rectangle 264"/>
          <p:cNvSpPr>
            <a:spLocks noChangeArrowheads="1"/>
          </p:cNvSpPr>
          <p:nvPr/>
        </p:nvSpPr>
        <p:spPr bwMode="auto">
          <a:xfrm rot="1966631">
            <a:off x="6905433" y="4105322"/>
            <a:ext cx="555984" cy="9515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265"/>
          <p:cNvSpPr>
            <a:spLocks noChangeShapeType="1"/>
          </p:cNvSpPr>
          <p:nvPr/>
        </p:nvSpPr>
        <p:spPr bwMode="auto">
          <a:xfrm flipH="1">
            <a:off x="3276600" y="43434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Box 275"/>
          <p:cNvSpPr txBox="1">
            <a:spLocks noChangeArrowheads="1"/>
          </p:cNvSpPr>
          <p:nvPr/>
        </p:nvSpPr>
        <p:spPr bwMode="auto">
          <a:xfrm>
            <a:off x="7391400" y="4038600"/>
            <a:ext cx="945900" cy="553998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Optical </a:t>
            </a:r>
          </a:p>
          <a:p>
            <a:pPr algn="ctr"/>
            <a:r>
              <a:rPr lang="en-US" sz="1200" dirty="0">
                <a:solidFill>
                  <a:srgbClr val="FFFF00"/>
                </a:solidFill>
              </a:rPr>
              <a:t>Patch panel </a:t>
            </a:r>
          </a:p>
          <a:p>
            <a:pPr algn="ctr"/>
            <a:endParaRPr lang="en-US" sz="600" dirty="0">
              <a:solidFill>
                <a:srgbClr val="FFFF00"/>
              </a:solidFill>
            </a:endParaRPr>
          </a:p>
        </p:txBody>
      </p:sp>
      <p:sp>
        <p:nvSpPr>
          <p:cNvPr id="26" name="Line 279"/>
          <p:cNvSpPr>
            <a:spLocks noChangeShapeType="1"/>
          </p:cNvSpPr>
          <p:nvPr/>
        </p:nvSpPr>
        <p:spPr bwMode="auto">
          <a:xfrm flipV="1">
            <a:off x="2819400" y="4160517"/>
            <a:ext cx="4267200" cy="45719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Text Box 304"/>
          <p:cNvSpPr txBox="1">
            <a:spLocks noChangeArrowheads="1"/>
          </p:cNvSpPr>
          <p:nvPr/>
        </p:nvSpPr>
        <p:spPr bwMode="auto">
          <a:xfrm>
            <a:off x="1143000" y="3048000"/>
            <a:ext cx="4507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1.5m</a:t>
            </a:r>
          </a:p>
        </p:txBody>
      </p:sp>
      <p:sp>
        <p:nvSpPr>
          <p:cNvPr id="29" name="Text Box 305"/>
          <p:cNvSpPr txBox="1">
            <a:spLocks noChangeArrowheads="1"/>
          </p:cNvSpPr>
          <p:nvPr/>
        </p:nvSpPr>
        <p:spPr bwMode="auto">
          <a:xfrm>
            <a:off x="1447800" y="24384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</a:t>
            </a:r>
            <a:r>
              <a:rPr lang="en-US" sz="1000" dirty="0" smtClean="0">
                <a:solidFill>
                  <a:srgbClr val="FFFF00"/>
                </a:solidFill>
              </a:rPr>
              <a:t>A1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0" name="Line 338"/>
          <p:cNvSpPr>
            <a:spLocks noChangeShapeType="1"/>
          </p:cNvSpPr>
          <p:nvPr/>
        </p:nvSpPr>
        <p:spPr bwMode="auto">
          <a:xfrm>
            <a:off x="2133600" y="5105400"/>
            <a:ext cx="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31" name="Picture 2" descr="C:\Alice\photos\SP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895600"/>
            <a:ext cx="1501541" cy="1004552"/>
          </a:xfrm>
          <a:prstGeom prst="rect">
            <a:avLst/>
          </a:prstGeom>
          <a:noFill/>
        </p:spPr>
      </p:pic>
      <p:sp>
        <p:nvSpPr>
          <p:cNvPr id="32" name="Text Box 260"/>
          <p:cNvSpPr txBox="1">
            <a:spLocks noChangeArrowheads="1"/>
          </p:cNvSpPr>
          <p:nvPr/>
        </p:nvSpPr>
        <p:spPr bwMode="auto">
          <a:xfrm>
            <a:off x="5029200" y="2819400"/>
            <a:ext cx="745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Min =2m</a:t>
            </a:r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Max=3m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7" name="Rectangle 194"/>
          <p:cNvSpPr>
            <a:spLocks noChangeArrowheads="1"/>
          </p:cNvSpPr>
          <p:nvPr/>
        </p:nvSpPr>
        <p:spPr bwMode="auto">
          <a:xfrm>
            <a:off x="609600" y="30480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" dirty="0" smtClean="0"/>
              <a:t>Power</a:t>
            </a:r>
          </a:p>
          <a:p>
            <a:r>
              <a:rPr lang="en-US" sz="1050" dirty="0" smtClean="0"/>
              <a:t>Supplies</a:t>
            </a:r>
            <a:endParaRPr lang="fr-FR" sz="1050" dirty="0"/>
          </a:p>
        </p:txBody>
      </p:sp>
      <p:sp>
        <p:nvSpPr>
          <p:cNvPr id="40" name="Rectangle 206"/>
          <p:cNvSpPr>
            <a:spLocks noChangeArrowheads="1"/>
          </p:cNvSpPr>
          <p:nvPr/>
        </p:nvSpPr>
        <p:spPr bwMode="auto">
          <a:xfrm>
            <a:off x="533400" y="4114800"/>
            <a:ext cx="1600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Text Box 305"/>
          <p:cNvSpPr txBox="1">
            <a:spLocks noChangeArrowheads="1"/>
          </p:cNvSpPr>
          <p:nvPr/>
        </p:nvSpPr>
        <p:spPr bwMode="auto">
          <a:xfrm>
            <a:off x="1447800" y="41148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PATCH PANEL </a:t>
            </a:r>
            <a:r>
              <a:rPr lang="en-US" sz="1000" dirty="0" smtClean="0">
                <a:solidFill>
                  <a:srgbClr val="FFFF00"/>
                </a:solidFill>
              </a:rPr>
              <a:t>A2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44" name="Rectangle 194"/>
          <p:cNvSpPr>
            <a:spLocks noChangeArrowheads="1"/>
          </p:cNvSpPr>
          <p:nvPr/>
        </p:nvSpPr>
        <p:spPr bwMode="auto">
          <a:xfrm>
            <a:off x="609600" y="4724400"/>
            <a:ext cx="609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" dirty="0" smtClean="0"/>
              <a:t>Power</a:t>
            </a:r>
          </a:p>
          <a:p>
            <a:r>
              <a:rPr lang="en-US" sz="1050" dirty="0" smtClean="0"/>
              <a:t>Supplies</a:t>
            </a:r>
            <a:endParaRPr lang="fr-FR" sz="1050" dirty="0"/>
          </a:p>
        </p:txBody>
      </p:sp>
      <p:cxnSp>
        <p:nvCxnSpPr>
          <p:cNvPr id="53" name="Straight Connector 52"/>
          <p:cNvCxnSpPr/>
          <p:nvPr/>
        </p:nvCxnSpPr>
        <p:spPr>
          <a:xfrm rot="10800000">
            <a:off x="1219200" y="4953000"/>
            <a:ext cx="11430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639094" y="4229894"/>
            <a:ext cx="1446212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204"/>
          <p:cNvSpPr>
            <a:spLocks noChangeArrowheads="1"/>
          </p:cNvSpPr>
          <p:nvPr/>
        </p:nvSpPr>
        <p:spPr bwMode="auto">
          <a:xfrm>
            <a:off x="3048000" y="39624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Rectangle 204"/>
          <p:cNvSpPr>
            <a:spLocks noChangeArrowheads="1"/>
          </p:cNvSpPr>
          <p:nvPr/>
        </p:nvSpPr>
        <p:spPr bwMode="auto">
          <a:xfrm>
            <a:off x="4419600" y="3962400"/>
            <a:ext cx="4572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Text Box 263"/>
          <p:cNvSpPr txBox="1">
            <a:spLocks noChangeArrowheads="1"/>
          </p:cNvSpPr>
          <p:nvPr/>
        </p:nvSpPr>
        <p:spPr bwMode="auto">
          <a:xfrm>
            <a:off x="5638800" y="3886200"/>
            <a:ext cx="5036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3.5m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57600" y="3962400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CLK &amp; SER</a:t>
            </a:r>
            <a:endParaRPr lang="fr-FR" sz="1000" dirty="0">
              <a:solidFill>
                <a:srgbClr val="FFFF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2097088" y="4913312"/>
            <a:ext cx="1446212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38400" y="5638800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CR4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48000" y="2819400"/>
            <a:ext cx="457200" cy="1676400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4419600" y="2819400"/>
            <a:ext cx="457200" cy="1676400"/>
          </a:xfrm>
          <a:prstGeom prst="rect">
            <a:avLst/>
          </a:prstGeom>
          <a:noFill/>
          <a:ln w="158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Line 279"/>
          <p:cNvSpPr>
            <a:spLocks noChangeShapeType="1"/>
          </p:cNvSpPr>
          <p:nvPr/>
        </p:nvSpPr>
        <p:spPr bwMode="auto">
          <a:xfrm flipV="1">
            <a:off x="4267200" y="4343400"/>
            <a:ext cx="3048000" cy="45719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3582194" y="5028406"/>
            <a:ext cx="1219200" cy="1588"/>
          </a:xfrm>
          <a:prstGeom prst="line">
            <a:avLst/>
          </a:prstGeom>
          <a:ln w="25400">
            <a:solidFill>
              <a:srgbClr val="FFFF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04"/>
          <p:cNvSpPr>
            <a:spLocks noChangeArrowheads="1"/>
          </p:cNvSpPr>
          <p:nvPr/>
        </p:nvSpPr>
        <p:spPr bwMode="auto">
          <a:xfrm>
            <a:off x="3886200" y="5715000"/>
            <a:ext cx="762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PP0T</a:t>
            </a:r>
            <a:endParaRPr lang="fr-FR" dirty="0"/>
          </a:p>
        </p:txBody>
      </p:sp>
      <p:sp>
        <p:nvSpPr>
          <p:cNvPr id="72" name="TextBox 71"/>
          <p:cNvSpPr txBox="1"/>
          <p:nvPr/>
        </p:nvSpPr>
        <p:spPr>
          <a:xfrm>
            <a:off x="533400" y="24384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Rack A13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3400" y="4114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Rack A14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1" name="Rectangle 194"/>
          <p:cNvSpPr>
            <a:spLocks noChangeArrowheads="1"/>
          </p:cNvSpPr>
          <p:nvPr/>
        </p:nvSpPr>
        <p:spPr bwMode="auto">
          <a:xfrm>
            <a:off x="1524000" y="4495800"/>
            <a:ext cx="457200" cy="106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TextBox 74"/>
          <p:cNvSpPr txBox="1"/>
          <p:nvPr/>
        </p:nvSpPr>
        <p:spPr>
          <a:xfrm>
            <a:off x="4191000" y="4876800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Glink</a:t>
            </a:r>
            <a:endParaRPr lang="fr-FR" sz="1200" dirty="0">
              <a:solidFill>
                <a:srgbClr val="FFFF00"/>
              </a:solidFill>
            </a:endParaRPr>
          </a:p>
        </p:txBody>
      </p:sp>
      <p:sp>
        <p:nvSpPr>
          <p:cNvPr id="76" name="Text Box 263"/>
          <p:cNvSpPr txBox="1">
            <a:spLocks noChangeArrowheads="1"/>
          </p:cNvSpPr>
          <p:nvPr/>
        </p:nvSpPr>
        <p:spPr bwMode="auto">
          <a:xfrm>
            <a:off x="4191000" y="4648200"/>
            <a:ext cx="3866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9m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505200" y="2971800"/>
            <a:ext cx="914400" cy="1588"/>
          </a:xfrm>
          <a:prstGeom prst="straightConnector1">
            <a:avLst/>
          </a:prstGeom>
          <a:ln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81400" y="2590800"/>
            <a:ext cx="837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Miniframe</a:t>
            </a:r>
            <a:endParaRPr lang="fr-FR" sz="1200" dirty="0">
              <a:solidFill>
                <a:srgbClr val="FFFF00"/>
              </a:solidFill>
            </a:endParaRPr>
          </a:p>
        </p:txBody>
      </p:sp>
      <p:pic>
        <p:nvPicPr>
          <p:cNvPr id="82" name="Picture 2" descr="C:\Alice\Mini Frame\P101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66800"/>
            <a:ext cx="1763683" cy="131967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"/>
            <a:ext cx="2634191" cy="182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Straight Arrow Connector 86"/>
          <p:cNvCxnSpPr>
            <a:stCxn id="9" idx="0"/>
          </p:cNvCxnSpPr>
          <p:nvPr/>
        </p:nvCxnSpPr>
        <p:spPr>
          <a:xfrm rot="5400000" flipH="1" flipV="1">
            <a:off x="6210300" y="23241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362200"/>
            <a:ext cx="6230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rgbClr val="FFFF00"/>
                </a:solidFill>
              </a:rPr>
              <a:t>Why did we modify the MF?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8858" t="12196" r="17715" b="16261"/>
          <a:stretch>
            <a:fillRect/>
          </a:stretch>
        </p:blipFill>
        <p:spPr bwMode="auto">
          <a:xfrm>
            <a:off x="179388" y="304801"/>
            <a:ext cx="8640762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 flipH="1" flipV="1">
            <a:off x="2987675" y="6921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987675" y="83661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987675" y="83661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76600" y="549275"/>
            <a:ext cx="1150938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500 mm.</a:t>
            </a:r>
            <a:endParaRPr lang="it-IT" sz="140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3492500" y="20605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492500" y="2133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3492500" y="2133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635375" y="1844675"/>
            <a:ext cx="1008063" cy="215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370 mm</a:t>
            </a:r>
            <a:r>
              <a:rPr lang="en-US"/>
              <a:t>.</a:t>
            </a:r>
            <a:endParaRPr lang="it-IT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4572000" y="836613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5651500" y="476250"/>
            <a:ext cx="1441450" cy="6492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FREE AREA</a:t>
            </a:r>
            <a:endParaRPr lang="it-IT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ern.ch\dfs\Experiments\AliceServices\Photos\Miniframe_May09_3\P526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352800" cy="447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7667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TPC team can now work in a very good conditions…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14600"/>
            <a:ext cx="5912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 What’s new in the MF 09?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June 19th 09       INFN Bari                  Michel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A80-D516-4FB9-BC12-83596616D36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ALICE SPD meeting</a:t>
            </a: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714</Words>
  <Application>Microsoft Office PowerPoint</Application>
  <PresentationFormat>On-screen Show (4:3)</PresentationFormat>
  <Paragraphs>227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Morel Michel</dc:creator>
  <cp:lastModifiedBy>Morel Michel</cp:lastModifiedBy>
  <cp:revision>62</cp:revision>
  <dcterms:created xsi:type="dcterms:W3CDTF">2009-06-16T13:29:49Z</dcterms:created>
  <dcterms:modified xsi:type="dcterms:W3CDTF">2009-06-18T07:41:48Z</dcterms:modified>
</cp:coreProperties>
</file>