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58" r:id="rId4"/>
    <p:sldId id="257" r:id="rId5"/>
    <p:sldId id="286" r:id="rId6"/>
    <p:sldId id="259" r:id="rId7"/>
    <p:sldId id="261" r:id="rId8"/>
    <p:sldId id="264" r:id="rId9"/>
    <p:sldId id="285" r:id="rId10"/>
    <p:sldId id="270" r:id="rId11"/>
    <p:sldId id="263" r:id="rId12"/>
    <p:sldId id="265" r:id="rId13"/>
    <p:sldId id="268" r:id="rId14"/>
    <p:sldId id="274" r:id="rId15"/>
    <p:sldId id="284" r:id="rId16"/>
    <p:sldId id="281" r:id="rId17"/>
    <p:sldId id="282" r:id="rId18"/>
    <p:sldId id="269" r:id="rId19"/>
    <p:sldId id="273" r:id="rId20"/>
    <p:sldId id="275" r:id="rId21"/>
    <p:sldId id="266" r:id="rId22"/>
    <p:sldId id="267" r:id="rId23"/>
    <p:sldId id="276" r:id="rId24"/>
    <p:sldId id="271" r:id="rId25"/>
    <p:sldId id="280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56" autoAdjust="0"/>
    <p:restoredTop sz="94703" autoAdjust="0"/>
  </p:normalViewPr>
  <p:slideViewPr>
    <p:cSldViewPr>
      <p:cViewPr varScale="1">
        <p:scale>
          <a:sx n="103" d="100"/>
          <a:sy n="103" d="100"/>
        </p:scale>
        <p:origin x="-6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B8736-AA7D-48B1-B42A-D53631044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509B5-8107-4711-83C7-9F1D42CE5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09B5-8107-4711-83C7-9F1D42CE5BF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509B5-8107-4711-83C7-9F1D42CE5BF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210D84-0A53-458A-865D-B0AA14937C4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7851648" cy="28194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 smtClean="0"/>
              <a:t>3rd meeting on GTK electro-mechanical integration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ssel_gtk_interface_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7105650" cy="5396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533400"/>
            <a:ext cx="373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&amp; Carrier board outside View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NA62\vessel\O-ring_emplac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5718810" cy="43434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667000" y="25146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9585" y="2286000"/>
            <a:ext cx="22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O-ring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emplacement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18288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aluminium</a:t>
            </a:r>
            <a:r>
              <a:rPr lang="en-US" dirty="0" smtClean="0"/>
              <a:t> support will be glued on the carrier board.</a:t>
            </a:r>
          </a:p>
          <a:p>
            <a:r>
              <a:rPr lang="en-US" dirty="0"/>
              <a:t>V</a:t>
            </a:r>
            <a:r>
              <a:rPr lang="en-US" dirty="0" smtClean="0"/>
              <a:t>acuum tightness will be assure with an o-ring joint.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990600"/>
            <a:ext cx="306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 BOARD SUPPORT</a:t>
            </a:r>
            <a:endParaRPr lang="en-GB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NA62\vessel\insertion_gu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7086600" cy="533538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>
            <a:stCxn id="10" idx="1"/>
          </p:cNvCxnSpPr>
          <p:nvPr/>
        </p:nvCxnSpPr>
        <p:spPr>
          <a:xfrm rot="10800000">
            <a:off x="3276600" y="4114800"/>
            <a:ext cx="685800" cy="1161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4953000"/>
            <a:ext cx="3639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guides used during</a:t>
            </a:r>
          </a:p>
          <a:p>
            <a:r>
              <a:rPr lang="en-US" dirty="0" smtClean="0"/>
              <a:t>GTK carrier insertion in the Vessel.</a:t>
            </a:r>
            <a:endParaRPr lang="en-GB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NA62\vessel\GTK_interface_board_gu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662178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609600"/>
            <a:ext cx="20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 guides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752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other rails will guide the GTK carrier  inside the vessel.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429000" y="2209800"/>
            <a:ext cx="3733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477000" y="2286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Electrical connections to the GTK carrier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NA62\vessel\GTK_interface_board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5429250" cy="41234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1828800"/>
            <a:ext cx="228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!! High frequency lines between The readout chips and optical transmitter modules.</a:t>
            </a:r>
          </a:p>
          <a:p>
            <a:endParaRPr lang="en-US" dirty="0"/>
          </a:p>
          <a:p>
            <a:r>
              <a:rPr lang="en-US" dirty="0" smtClean="0"/>
              <a:t>µ via technology  board is foreseen. </a:t>
            </a:r>
          </a:p>
          <a:p>
            <a:endParaRPr lang="en-US" dirty="0"/>
          </a:p>
          <a:p>
            <a:r>
              <a:rPr lang="en-US" dirty="0" smtClean="0"/>
              <a:t>High current in the power supplies (25A)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990600"/>
            <a:ext cx="275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GTK carrier specifications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41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914400"/>
            <a:ext cx="30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representation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NA62\vessel\GTK_interface_stair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6220461" cy="4724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51816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4648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1V2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2V5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438400"/>
            <a:ext cx="14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Signals Layer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733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2V5A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838200"/>
            <a:ext cx="665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Bonding representation between GTK  carrier and a Readout chip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629400" y="46482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Fist possibility:</a:t>
            </a:r>
          </a:p>
          <a:p>
            <a:r>
              <a:rPr lang="en-US" dirty="0" smtClean="0"/>
              <a:t>This staircase carrier  allows full planes for the power supplies.</a:t>
            </a:r>
            <a:endParaRPr lang="en-GB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914400"/>
            <a:ext cx="665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Bonding representation between GTK  carrier and a Readout chip</a:t>
            </a:r>
            <a:endParaRPr lang="en-GB" dirty="0"/>
          </a:p>
        </p:txBody>
      </p:sp>
      <p:pic>
        <p:nvPicPr>
          <p:cNvPr id="11269" name="Picture 5" descr="C:\NA62\vessel\Bonding_detai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6400800" cy="486136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81800" y="5486400"/>
            <a:ext cx="2045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possibility:</a:t>
            </a:r>
          </a:p>
          <a:p>
            <a:r>
              <a:rPr lang="en-US" dirty="0" smtClean="0"/>
              <a:t>Pin to pin bonding</a:t>
            </a:r>
            <a:endParaRPr lang="en-GB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914400"/>
            <a:ext cx="665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Bonding representation between GTK  carrier and a Readout chip</a:t>
            </a:r>
            <a:endParaRPr lang="en-GB" dirty="0"/>
          </a:p>
        </p:txBody>
      </p:sp>
      <p:pic>
        <p:nvPicPr>
          <p:cNvPr id="13314" name="Picture 2" descr="C:\NA62\vessel\Bonding_detail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5867400" cy="44562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29400" y="5334000"/>
            <a:ext cx="237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Third possibility:</a:t>
            </a:r>
          </a:p>
          <a:p>
            <a:r>
              <a:rPr lang="en-US" dirty="0" smtClean="0"/>
              <a:t>Power supplies on bus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4343400"/>
            <a:ext cx="69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GND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1V2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114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2V5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32766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Signals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990600"/>
            <a:ext cx="2974848" cy="1828800"/>
          </a:xfrm>
        </p:spPr>
        <p:txBody>
          <a:bodyPr/>
          <a:lstStyle/>
          <a:p>
            <a:r>
              <a:rPr lang="en-US" dirty="0" smtClean="0"/>
              <a:t>OUTLINE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7854696" cy="3200400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8000" dirty="0" smtClean="0"/>
              <a:t> Vessel dimensions</a:t>
            </a:r>
          </a:p>
          <a:p>
            <a:pPr algn="l">
              <a:buFont typeface="Arial" pitchFamily="34" charset="0"/>
              <a:buChar char="•"/>
            </a:pPr>
            <a:r>
              <a:rPr lang="en-US" sz="8000" dirty="0" smtClean="0"/>
              <a:t> GTK assembly </a:t>
            </a:r>
            <a:r>
              <a:rPr lang="en-US" sz="8000" dirty="0" smtClean="0"/>
              <a:t>carrier</a:t>
            </a:r>
            <a:endParaRPr lang="en-US" sz="8000" dirty="0" smtClean="0"/>
          </a:p>
          <a:p>
            <a:pPr algn="l">
              <a:buFont typeface="Arial" pitchFamily="34" charset="0"/>
              <a:buChar char="•"/>
            </a:pPr>
            <a:r>
              <a:rPr lang="en-US" sz="8000" dirty="0" smtClean="0"/>
              <a:t> Electrical  connections</a:t>
            </a:r>
          </a:p>
          <a:p>
            <a:pPr algn="l">
              <a:buFont typeface="Arial" pitchFamily="34" charset="0"/>
              <a:buChar char="•"/>
            </a:pPr>
            <a:r>
              <a:rPr lang="en-US" sz="8000" dirty="0" smtClean="0"/>
              <a:t> Cooling pipes integration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8000" dirty="0" smtClean="0"/>
              <a:t> Vessel alignment with the beam </a:t>
            </a:r>
          </a:p>
          <a:p>
            <a:pPr algn="l">
              <a:buFont typeface="Arial" pitchFamily="34" charset="0"/>
              <a:buChar char="•"/>
            </a:pPr>
            <a:r>
              <a:rPr lang="en-US" sz="8000" dirty="0" smtClean="0"/>
              <a:t> Next steps</a:t>
            </a:r>
          </a:p>
          <a:p>
            <a:pPr algn="l">
              <a:buFont typeface="Arial" pitchFamily="34" charset="0"/>
              <a:buChar char="•"/>
            </a:pPr>
            <a:r>
              <a:rPr lang="en-US" sz="8000" dirty="0" smtClean="0"/>
              <a:t> Conclusion</a:t>
            </a:r>
          </a:p>
          <a:p>
            <a:pPr algn="l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51648" cy="1828800"/>
          </a:xfrm>
        </p:spPr>
        <p:txBody>
          <a:bodyPr/>
          <a:lstStyle/>
          <a:p>
            <a:pPr algn="l"/>
            <a:r>
              <a:rPr lang="en-US" dirty="0" smtClean="0"/>
              <a:t>Cooling pipe integration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NA62\vessel\nano_po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6781800" cy="51059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1828800"/>
            <a:ext cx="119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Nano</a:t>
            </a:r>
            <a:r>
              <a:rPr lang="en-US" dirty="0" smtClean="0">
                <a:solidFill>
                  <a:schemeClr val="bg1"/>
                </a:solidFill>
              </a:rPr>
              <a:t> port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3048000" y="2013466"/>
            <a:ext cx="1981200" cy="882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762000"/>
            <a:ext cx="731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possibility: Integration of the cooling pipe in the GTK carrier board</a:t>
            </a:r>
            <a:endParaRPr lang="en-GB" dirty="0"/>
          </a:p>
        </p:txBody>
      </p:sp>
      <p:pic>
        <p:nvPicPr>
          <p:cNvPr id="8196" name="Picture 4" descr="C:\NA62\vessel\nano_por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3902075" cy="25352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19200" y="3276600"/>
            <a:ext cx="161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Cooling Wafer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2667000"/>
            <a:ext cx="210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pipe input </a:t>
            </a:r>
          </a:p>
          <a:p>
            <a:r>
              <a:rPr lang="en-US" dirty="0" smtClean="0"/>
              <a:t>connector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6172200" y="2990166"/>
            <a:ext cx="457200" cy="134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830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possibility: using the </a:t>
            </a:r>
            <a:r>
              <a:rPr lang="en-US" dirty="0" err="1" smtClean="0"/>
              <a:t>Aluminium</a:t>
            </a:r>
            <a:r>
              <a:rPr lang="en-US" dirty="0" smtClean="0"/>
              <a:t> support with a pressure-tight connector </a:t>
            </a:r>
            <a:endParaRPr lang="en-GB" dirty="0"/>
          </a:p>
        </p:txBody>
      </p:sp>
      <p:pic>
        <p:nvPicPr>
          <p:cNvPr id="9219" name="Picture 3" descr="C:\NA62\vessel\nano_por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604014" cy="4972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3276600"/>
            <a:ext cx="309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pipe input connector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3352800" y="3124200"/>
            <a:ext cx="1219200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2590800"/>
            <a:ext cx="8915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GTK Vessel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Beam</a:t>
            </a:r>
            <a:br>
              <a:rPr lang="en-US" dirty="0" smtClean="0"/>
            </a:br>
            <a:r>
              <a:rPr lang="en-US" dirty="0" smtClean="0"/>
              <a:t>Positioning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762000"/>
            <a:ext cx="26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GTK Vessel and XZ table</a:t>
            </a:r>
            <a:endParaRPr lang="en-GB" dirty="0"/>
          </a:p>
        </p:txBody>
      </p:sp>
      <p:pic>
        <p:nvPicPr>
          <p:cNvPr id="12291" name="Picture 3" descr="C:\NA62\flex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73900" y="2451100"/>
            <a:ext cx="1397000" cy="1219200"/>
          </a:xfrm>
          <a:prstGeom prst="rect">
            <a:avLst/>
          </a:prstGeom>
          <a:noFill/>
        </p:spPr>
      </p:pic>
      <p:pic>
        <p:nvPicPr>
          <p:cNvPr id="12292" name="Picture 4" descr="C:\NA62\vessel\vessel_xy_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5718811" cy="4343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3886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Connections with the beam pipe could be made  using a bellows (</a:t>
            </a:r>
            <a:r>
              <a:rPr lang="en-US" dirty="0" err="1" smtClean="0"/>
              <a:t>Tombac</a:t>
            </a:r>
            <a:r>
              <a:rPr lang="en-US" dirty="0" smtClean="0"/>
              <a:t>) to insure enough length and low stress.</a:t>
            </a:r>
            <a:endParaRPr lang="en-GB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981200"/>
            <a:ext cx="8991600" cy="4389120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&amp; construct vessel prototype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Study, design &amp; construction of assembly carrier prototype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/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(PCB)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Mechanical dimensions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 integrity (6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/s per chip)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 length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Routing density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Wire bonding optimization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Straight wire bonds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Vacuum tightness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Start study to make design compatible with vessel cooling option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6096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Next steps</a:t>
            </a:r>
            <a:endParaRPr kumimoji="0" lang="en-GB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8382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GB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Definition of specification started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GTK3 needs more definition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Integration proposal worked out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Prototyping research &amp; design can start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1371600"/>
            <a:ext cx="28224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Vacuum </a:t>
            </a:r>
            <a:br>
              <a:rPr lang="en-US" dirty="0" smtClean="0"/>
            </a:br>
            <a:r>
              <a:rPr lang="en-US" dirty="0" smtClean="0"/>
              <a:t>Vessel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2050" name="Picture 2" descr="C:\NA62\vessel\0317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"/>
            <a:ext cx="4418014" cy="6248400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4953000" cy="1828800"/>
          </a:xfrm>
        </p:spPr>
        <p:txBody>
          <a:bodyPr/>
          <a:lstStyle/>
          <a:p>
            <a:pPr algn="l"/>
            <a:r>
              <a:rPr lang="en-US" dirty="0" smtClean="0"/>
              <a:t>Vacuum Vessel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5791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Vessel 3D (GTK 1+2) drawing .</a:t>
            </a:r>
            <a:endParaRPr lang="en-GB" dirty="0"/>
          </a:p>
        </p:txBody>
      </p:sp>
      <p:pic>
        <p:nvPicPr>
          <p:cNvPr id="1027" name="Picture 3" descr="C:\NA62\vessel\vessel_a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6172200" cy="4687747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7851648" cy="1828800"/>
          </a:xfrm>
        </p:spPr>
        <p:txBody>
          <a:bodyPr/>
          <a:lstStyle/>
          <a:p>
            <a:r>
              <a:rPr lang="en-US" dirty="0" smtClean="0"/>
              <a:t>GTK assembly carrier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NA62\vessel\chips_sensor_µchan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6400800" cy="481905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4724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>Integration of 10 Readout chips + Sensor with the Cooling Wafer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334000"/>
            <a:ext cx="161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Wafer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28956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124200"/>
            <a:ext cx="101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</a:t>
            </a:r>
          </a:p>
          <a:p>
            <a:r>
              <a:rPr lang="en-US" dirty="0" smtClean="0"/>
              <a:t>chip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7400" y="35052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1" y="2895600"/>
            <a:ext cx="2285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First bond pad of 2  Readout chip could be used as references to precisely glue the sensor assembly on the cooling wafer.  </a:t>
            </a:r>
            <a:endParaRPr lang="en-GB" dirty="0">
              <a:latin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114800" y="18288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53000" y="1600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Reference #1</a:t>
            </a:r>
            <a:endParaRPr lang="en-GB" dirty="0">
              <a:latin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2057400" y="51054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5791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Reference #2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NA62\vessel\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5895538" cy="4438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22098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05200"/>
            <a:ext cx="149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chip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09800" y="609600"/>
            <a:ext cx="4953000" cy="1828800"/>
          </a:xfrm>
        </p:spPr>
        <p:txBody>
          <a:bodyPr/>
          <a:lstStyle/>
          <a:p>
            <a:pPr algn="ctr"/>
            <a:r>
              <a:rPr lang="en-US" sz="3000" dirty="0" smtClean="0"/>
              <a:t>Gluing  Readout chips on the cooling Wafer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562600"/>
            <a:ext cx="161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Wafer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25908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attention has to be taken to avoid an overflowing of glue to the readout chips pad and bump bonds.</a:t>
            </a:r>
            <a:endParaRPr lang="en-GB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NA62\vessel\GTK_interface_boar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64413" cy="1852613"/>
          </a:xfrm>
          <a:prstGeom prst="rect">
            <a:avLst/>
          </a:prstGeom>
          <a:noFill/>
        </p:spPr>
      </p:pic>
      <p:pic>
        <p:nvPicPr>
          <p:cNvPr id="6147" name="Picture 3" descr="C:\NA62\vessel\GTK_interface_boar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6632575" cy="2073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914400"/>
            <a:ext cx="23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GTK assembly carrier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828800"/>
            <a:ext cx="106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 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41020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Bottom view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NA62\vessel\ve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6705600" cy="5092861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3/10/2010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0D84-0A53-458A-865D-B0AA14937C4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meeting on electro-mechanical integration      M.Morel</a:t>
            </a:r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2615</TotalTime>
  <Words>650</Words>
  <Application>Microsoft Office PowerPoint</Application>
  <PresentationFormat>On-screen Show (4:3)</PresentationFormat>
  <Paragraphs>171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3rd meeting on GTK electro-mechanical integration</vt:lpstr>
      <vt:lpstr>OUTLINE </vt:lpstr>
      <vt:lpstr>Vacuum  Vessel </vt:lpstr>
      <vt:lpstr>Vacuum Vessel </vt:lpstr>
      <vt:lpstr>GTK assembly carrier</vt:lpstr>
      <vt:lpstr>Integration of 10 Readout chips + Sensor with the Cooling Wafer </vt:lpstr>
      <vt:lpstr>Gluing  Readout chips on the cooling Wafer </vt:lpstr>
      <vt:lpstr>Slide 8</vt:lpstr>
      <vt:lpstr>Slide 9</vt:lpstr>
      <vt:lpstr>Slide 10</vt:lpstr>
      <vt:lpstr>Slide 11</vt:lpstr>
      <vt:lpstr>Slide 12</vt:lpstr>
      <vt:lpstr>Slide 13</vt:lpstr>
      <vt:lpstr>Electrical connections to the GTK carrier</vt:lpstr>
      <vt:lpstr>Slide 15</vt:lpstr>
      <vt:lpstr>Slide 16</vt:lpstr>
      <vt:lpstr>Slide 17</vt:lpstr>
      <vt:lpstr>Slide 18</vt:lpstr>
      <vt:lpstr>Slide 19</vt:lpstr>
      <vt:lpstr>Cooling pipe integration</vt:lpstr>
      <vt:lpstr>Slide 21</vt:lpstr>
      <vt:lpstr>Slide 22</vt:lpstr>
      <vt:lpstr>GTK Vessel &amp; Beam Positioning</vt:lpstr>
      <vt:lpstr>Slide 24</vt:lpstr>
      <vt:lpstr>Slide 25</vt:lpstr>
      <vt:lpstr>Slide 26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meeting on  electro-mechanical integration</dc:title>
  <dc:creator>Morel Michel</dc:creator>
  <cp:lastModifiedBy>Morel Michel</cp:lastModifiedBy>
  <cp:revision>87</cp:revision>
  <dcterms:created xsi:type="dcterms:W3CDTF">2010-03-08T14:27:46Z</dcterms:created>
  <dcterms:modified xsi:type="dcterms:W3CDTF">2010-03-10T10:04:18Z</dcterms:modified>
</cp:coreProperties>
</file>