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256" r:id="rId2"/>
    <p:sldId id="262" r:id="rId3"/>
    <p:sldId id="258" r:id="rId4"/>
    <p:sldId id="257" r:id="rId5"/>
    <p:sldId id="288" r:id="rId6"/>
    <p:sldId id="286" r:id="rId7"/>
    <p:sldId id="259" r:id="rId8"/>
    <p:sldId id="261" r:id="rId9"/>
    <p:sldId id="264" r:id="rId10"/>
    <p:sldId id="287" r:id="rId11"/>
    <p:sldId id="285" r:id="rId12"/>
    <p:sldId id="270" r:id="rId13"/>
    <p:sldId id="263" r:id="rId14"/>
    <p:sldId id="265" r:id="rId15"/>
    <p:sldId id="268" r:id="rId16"/>
    <p:sldId id="274" r:id="rId17"/>
    <p:sldId id="284" r:id="rId18"/>
    <p:sldId id="281" r:id="rId19"/>
    <p:sldId id="282" r:id="rId20"/>
    <p:sldId id="273" r:id="rId21"/>
    <p:sldId id="275" r:id="rId22"/>
    <p:sldId id="267" r:id="rId23"/>
    <p:sldId id="276" r:id="rId24"/>
    <p:sldId id="271" r:id="rId25"/>
    <p:sldId id="280"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3" autoAdjust="0"/>
    <p:restoredTop sz="94703" autoAdjust="0"/>
  </p:normalViewPr>
  <p:slideViewPr>
    <p:cSldViewPr>
      <p:cViewPr>
        <p:scale>
          <a:sx n="100" d="100"/>
          <a:sy n="100" d="100"/>
        </p:scale>
        <p:origin x="-73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3/10/2010</a:t>
            </a:r>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3B8736-AA7D-48B1-B42A-D536310443E6}" type="slidenum">
              <a:rPr lang="en-GB" smtClean="0"/>
              <a:pPr/>
              <a:t>‹#›</a:t>
            </a:fld>
            <a:endParaRPr lang="en-GB"/>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3/10/2010</a:t>
            </a:r>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7509B5-8107-4711-83C7-9F1D42CE5BF2}" type="slidenum">
              <a:rPr lang="en-GB" smtClean="0"/>
              <a:pPr/>
              <a:t>‹#›</a:t>
            </a:fld>
            <a:endParaRPr lang="en-GB"/>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Date Placeholder 3"/>
          <p:cNvSpPr>
            <a:spLocks noGrp="1"/>
          </p:cNvSpPr>
          <p:nvPr>
            <p:ph type="dt" idx="10"/>
          </p:nvPr>
        </p:nvSpPr>
        <p:spPr/>
        <p:txBody>
          <a:bodyPr/>
          <a:lstStyle/>
          <a:p>
            <a:r>
              <a:rPr lang="en-US" smtClean="0"/>
              <a:t>3/10/2010</a:t>
            </a:r>
            <a:endParaRPr lang="en-GB"/>
          </a:p>
        </p:txBody>
      </p:sp>
      <p:sp>
        <p:nvSpPr>
          <p:cNvPr id="5" name="Slide Number Placeholder 4"/>
          <p:cNvSpPr>
            <a:spLocks noGrp="1"/>
          </p:cNvSpPr>
          <p:nvPr>
            <p:ph type="sldNum" sz="quarter" idx="11"/>
          </p:nvPr>
        </p:nvSpPr>
        <p:spPr/>
        <p:txBody>
          <a:bodyPr/>
          <a:lstStyle/>
          <a:p>
            <a:fld id="{0C7509B5-8107-4711-83C7-9F1D42CE5BF2}"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C7509B5-8107-4711-83C7-9F1D42CE5BF2}" type="slidenum">
              <a:rPr lang="en-GB" smtClean="0"/>
              <a:pPr/>
              <a:t>3</a:t>
            </a:fld>
            <a:endParaRPr lang="en-GB"/>
          </a:p>
        </p:txBody>
      </p:sp>
      <p:sp>
        <p:nvSpPr>
          <p:cNvPr id="5" name="Date Placeholder 4"/>
          <p:cNvSpPr>
            <a:spLocks noGrp="1"/>
          </p:cNvSpPr>
          <p:nvPr>
            <p:ph type="dt" idx="11"/>
          </p:nvPr>
        </p:nvSpPr>
        <p:spPr/>
        <p:txBody>
          <a:bodyPr/>
          <a:lstStyle/>
          <a:p>
            <a:r>
              <a:rPr lang="en-US" smtClean="0"/>
              <a:t>3/10/2010</a:t>
            </a: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Date Placeholder 3"/>
          <p:cNvSpPr>
            <a:spLocks noGrp="1"/>
          </p:cNvSpPr>
          <p:nvPr>
            <p:ph type="dt" idx="10"/>
          </p:nvPr>
        </p:nvSpPr>
        <p:spPr/>
        <p:txBody>
          <a:bodyPr/>
          <a:lstStyle/>
          <a:p>
            <a:r>
              <a:rPr lang="en-US" smtClean="0"/>
              <a:t>3/10/2010</a:t>
            </a:r>
            <a:endParaRPr lang="en-GB"/>
          </a:p>
        </p:txBody>
      </p:sp>
      <p:sp>
        <p:nvSpPr>
          <p:cNvPr id="5" name="Slide Number Placeholder 4"/>
          <p:cNvSpPr>
            <a:spLocks noGrp="1"/>
          </p:cNvSpPr>
          <p:nvPr>
            <p:ph type="sldNum" sz="quarter" idx="11"/>
          </p:nvPr>
        </p:nvSpPr>
        <p:spPr/>
        <p:txBody>
          <a:bodyPr/>
          <a:lstStyle/>
          <a:p>
            <a:fld id="{0C7509B5-8107-4711-83C7-9F1D42CE5BF2}"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3/23/2010</a:t>
            </a:r>
            <a:endParaRPr lang="en-GB"/>
          </a:p>
        </p:txBody>
      </p:sp>
      <p:sp>
        <p:nvSpPr>
          <p:cNvPr id="19" name="Footer Placeholder 18"/>
          <p:cNvSpPr>
            <a:spLocks noGrp="1"/>
          </p:cNvSpPr>
          <p:nvPr>
            <p:ph type="ftr" sz="quarter" idx="11"/>
          </p:nvPr>
        </p:nvSpPr>
        <p:spPr/>
        <p:txBody>
          <a:bodyPr/>
          <a:lstStyle/>
          <a:p>
            <a:r>
              <a:rPr lang="en-US" smtClean="0"/>
              <a:t>electro-mechanical integration      M.Morel</a:t>
            </a:r>
            <a:endParaRPr lang="en-GB"/>
          </a:p>
        </p:txBody>
      </p:sp>
      <p:sp>
        <p:nvSpPr>
          <p:cNvPr id="27" name="Slide Number Placeholder 26"/>
          <p:cNvSpPr>
            <a:spLocks noGrp="1"/>
          </p:cNvSpPr>
          <p:nvPr>
            <p:ph type="sldNum" sz="quarter" idx="12"/>
          </p:nvPr>
        </p:nvSpPr>
        <p:spPr/>
        <p:txBody>
          <a:bodyPr/>
          <a:lstStyle/>
          <a:p>
            <a:fld id="{46210D84-0A53-458A-865D-B0AA14937C4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3/23/2010</a:t>
            </a:r>
            <a:endParaRPr lang="en-GB"/>
          </a:p>
        </p:txBody>
      </p:sp>
      <p:sp>
        <p:nvSpPr>
          <p:cNvPr id="5" name="Footer Placeholder 4"/>
          <p:cNvSpPr>
            <a:spLocks noGrp="1"/>
          </p:cNvSpPr>
          <p:nvPr>
            <p:ph type="ftr" sz="quarter" idx="11"/>
          </p:nvPr>
        </p:nvSpPr>
        <p:spPr/>
        <p:txBody>
          <a:bodyPr/>
          <a:lstStyle/>
          <a:p>
            <a:r>
              <a:rPr lang="en-US" smtClean="0"/>
              <a:t>electro-mechanical integration      M.Morel</a:t>
            </a:r>
            <a:endParaRPr lang="en-GB"/>
          </a:p>
        </p:txBody>
      </p:sp>
      <p:sp>
        <p:nvSpPr>
          <p:cNvPr id="6" name="Slide Number Placeholder 5"/>
          <p:cNvSpPr>
            <a:spLocks noGrp="1"/>
          </p:cNvSpPr>
          <p:nvPr>
            <p:ph type="sldNum" sz="quarter" idx="12"/>
          </p:nvPr>
        </p:nvSpPr>
        <p:spPr/>
        <p:txBody>
          <a:bodyPr/>
          <a:lstStyle/>
          <a:p>
            <a:fld id="{46210D84-0A53-458A-865D-B0AA14937C4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3/23/2010</a:t>
            </a:r>
            <a:endParaRPr lang="en-GB"/>
          </a:p>
        </p:txBody>
      </p:sp>
      <p:sp>
        <p:nvSpPr>
          <p:cNvPr id="5" name="Footer Placeholder 4"/>
          <p:cNvSpPr>
            <a:spLocks noGrp="1"/>
          </p:cNvSpPr>
          <p:nvPr>
            <p:ph type="ftr" sz="quarter" idx="11"/>
          </p:nvPr>
        </p:nvSpPr>
        <p:spPr/>
        <p:txBody>
          <a:bodyPr/>
          <a:lstStyle/>
          <a:p>
            <a:r>
              <a:rPr lang="en-US" smtClean="0"/>
              <a:t>electro-mechanical integration      M.Morel</a:t>
            </a:r>
            <a:endParaRPr lang="en-GB"/>
          </a:p>
        </p:txBody>
      </p:sp>
      <p:sp>
        <p:nvSpPr>
          <p:cNvPr id="6" name="Slide Number Placeholder 5"/>
          <p:cNvSpPr>
            <a:spLocks noGrp="1"/>
          </p:cNvSpPr>
          <p:nvPr>
            <p:ph type="sldNum" sz="quarter" idx="12"/>
          </p:nvPr>
        </p:nvSpPr>
        <p:spPr/>
        <p:txBody>
          <a:bodyPr/>
          <a:lstStyle/>
          <a:p>
            <a:fld id="{46210D84-0A53-458A-865D-B0AA14937C4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3/23/2010</a:t>
            </a:r>
            <a:endParaRPr lang="en-GB"/>
          </a:p>
        </p:txBody>
      </p:sp>
      <p:sp>
        <p:nvSpPr>
          <p:cNvPr id="5" name="Footer Placeholder 4"/>
          <p:cNvSpPr>
            <a:spLocks noGrp="1"/>
          </p:cNvSpPr>
          <p:nvPr>
            <p:ph type="ftr" sz="quarter" idx="11"/>
          </p:nvPr>
        </p:nvSpPr>
        <p:spPr/>
        <p:txBody>
          <a:bodyPr/>
          <a:lstStyle/>
          <a:p>
            <a:r>
              <a:rPr lang="en-US" smtClean="0"/>
              <a:t>electro-mechanical integration      M.Morel</a:t>
            </a:r>
            <a:endParaRPr lang="en-GB"/>
          </a:p>
        </p:txBody>
      </p:sp>
      <p:sp>
        <p:nvSpPr>
          <p:cNvPr id="6" name="Slide Number Placeholder 5"/>
          <p:cNvSpPr>
            <a:spLocks noGrp="1"/>
          </p:cNvSpPr>
          <p:nvPr>
            <p:ph type="sldNum" sz="quarter" idx="12"/>
          </p:nvPr>
        </p:nvSpPr>
        <p:spPr/>
        <p:txBody>
          <a:bodyPr/>
          <a:lstStyle/>
          <a:p>
            <a:fld id="{46210D84-0A53-458A-865D-B0AA14937C4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3/23/2010</a:t>
            </a:r>
            <a:endParaRPr lang="en-GB"/>
          </a:p>
        </p:txBody>
      </p:sp>
      <p:sp>
        <p:nvSpPr>
          <p:cNvPr id="5" name="Footer Placeholder 4"/>
          <p:cNvSpPr>
            <a:spLocks noGrp="1"/>
          </p:cNvSpPr>
          <p:nvPr>
            <p:ph type="ftr" sz="quarter" idx="11"/>
          </p:nvPr>
        </p:nvSpPr>
        <p:spPr/>
        <p:txBody>
          <a:bodyPr/>
          <a:lstStyle/>
          <a:p>
            <a:r>
              <a:rPr lang="en-US" smtClean="0"/>
              <a:t>electro-mechanical integration      M.Morel</a:t>
            </a:r>
            <a:endParaRPr lang="en-GB"/>
          </a:p>
        </p:txBody>
      </p:sp>
      <p:sp>
        <p:nvSpPr>
          <p:cNvPr id="6" name="Slide Number Placeholder 5"/>
          <p:cNvSpPr>
            <a:spLocks noGrp="1"/>
          </p:cNvSpPr>
          <p:nvPr>
            <p:ph type="sldNum" sz="quarter" idx="12"/>
          </p:nvPr>
        </p:nvSpPr>
        <p:spPr/>
        <p:txBody>
          <a:bodyPr/>
          <a:lstStyle/>
          <a:p>
            <a:fld id="{46210D84-0A53-458A-865D-B0AA14937C4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3/23/2010</a:t>
            </a:r>
            <a:endParaRPr lang="en-GB"/>
          </a:p>
        </p:txBody>
      </p:sp>
      <p:sp>
        <p:nvSpPr>
          <p:cNvPr id="6" name="Footer Placeholder 5"/>
          <p:cNvSpPr>
            <a:spLocks noGrp="1"/>
          </p:cNvSpPr>
          <p:nvPr>
            <p:ph type="ftr" sz="quarter" idx="11"/>
          </p:nvPr>
        </p:nvSpPr>
        <p:spPr/>
        <p:txBody>
          <a:bodyPr/>
          <a:lstStyle/>
          <a:p>
            <a:r>
              <a:rPr lang="en-US" smtClean="0"/>
              <a:t>electro-mechanical integration      M.Morel</a:t>
            </a:r>
            <a:endParaRPr lang="en-GB"/>
          </a:p>
        </p:txBody>
      </p:sp>
      <p:sp>
        <p:nvSpPr>
          <p:cNvPr id="7" name="Slide Number Placeholder 6"/>
          <p:cNvSpPr>
            <a:spLocks noGrp="1"/>
          </p:cNvSpPr>
          <p:nvPr>
            <p:ph type="sldNum" sz="quarter" idx="12"/>
          </p:nvPr>
        </p:nvSpPr>
        <p:spPr/>
        <p:txBody>
          <a:bodyPr/>
          <a:lstStyle/>
          <a:p>
            <a:fld id="{46210D84-0A53-458A-865D-B0AA14937C4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3/23/2010</a:t>
            </a:r>
            <a:endParaRPr lang="en-GB"/>
          </a:p>
        </p:txBody>
      </p:sp>
      <p:sp>
        <p:nvSpPr>
          <p:cNvPr id="8" name="Footer Placeholder 7"/>
          <p:cNvSpPr>
            <a:spLocks noGrp="1"/>
          </p:cNvSpPr>
          <p:nvPr>
            <p:ph type="ftr" sz="quarter" idx="11"/>
          </p:nvPr>
        </p:nvSpPr>
        <p:spPr/>
        <p:txBody>
          <a:bodyPr/>
          <a:lstStyle/>
          <a:p>
            <a:r>
              <a:rPr lang="en-US" smtClean="0"/>
              <a:t>electro-mechanical integration      M.Morel</a:t>
            </a:r>
            <a:endParaRPr lang="en-GB"/>
          </a:p>
        </p:txBody>
      </p:sp>
      <p:sp>
        <p:nvSpPr>
          <p:cNvPr id="9" name="Slide Number Placeholder 8"/>
          <p:cNvSpPr>
            <a:spLocks noGrp="1"/>
          </p:cNvSpPr>
          <p:nvPr>
            <p:ph type="sldNum" sz="quarter" idx="12"/>
          </p:nvPr>
        </p:nvSpPr>
        <p:spPr/>
        <p:txBody>
          <a:bodyPr/>
          <a:lstStyle/>
          <a:p>
            <a:fld id="{46210D84-0A53-458A-865D-B0AA14937C4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3/23/2010</a:t>
            </a:r>
            <a:endParaRPr lang="en-GB"/>
          </a:p>
        </p:txBody>
      </p:sp>
      <p:sp>
        <p:nvSpPr>
          <p:cNvPr id="4" name="Footer Placeholder 3"/>
          <p:cNvSpPr>
            <a:spLocks noGrp="1"/>
          </p:cNvSpPr>
          <p:nvPr>
            <p:ph type="ftr" sz="quarter" idx="11"/>
          </p:nvPr>
        </p:nvSpPr>
        <p:spPr/>
        <p:txBody>
          <a:bodyPr/>
          <a:lstStyle/>
          <a:p>
            <a:r>
              <a:rPr lang="en-US" smtClean="0"/>
              <a:t>electro-mechanical integration      M.Morel</a:t>
            </a:r>
            <a:endParaRPr lang="en-GB"/>
          </a:p>
        </p:txBody>
      </p:sp>
      <p:sp>
        <p:nvSpPr>
          <p:cNvPr id="5" name="Slide Number Placeholder 4"/>
          <p:cNvSpPr>
            <a:spLocks noGrp="1"/>
          </p:cNvSpPr>
          <p:nvPr>
            <p:ph type="sldNum" sz="quarter" idx="12"/>
          </p:nvPr>
        </p:nvSpPr>
        <p:spPr/>
        <p:txBody>
          <a:bodyPr/>
          <a:lstStyle/>
          <a:p>
            <a:fld id="{46210D84-0A53-458A-865D-B0AA14937C4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3/23/2010</a:t>
            </a:r>
            <a:endParaRPr lang="en-GB"/>
          </a:p>
        </p:txBody>
      </p:sp>
      <p:sp>
        <p:nvSpPr>
          <p:cNvPr id="3" name="Footer Placeholder 2"/>
          <p:cNvSpPr>
            <a:spLocks noGrp="1"/>
          </p:cNvSpPr>
          <p:nvPr>
            <p:ph type="ftr" sz="quarter" idx="11"/>
          </p:nvPr>
        </p:nvSpPr>
        <p:spPr/>
        <p:txBody>
          <a:bodyPr/>
          <a:lstStyle/>
          <a:p>
            <a:r>
              <a:rPr lang="en-US" smtClean="0"/>
              <a:t>electro-mechanical integration      M.Morel</a:t>
            </a:r>
            <a:endParaRPr lang="en-GB"/>
          </a:p>
        </p:txBody>
      </p:sp>
      <p:sp>
        <p:nvSpPr>
          <p:cNvPr id="4" name="Slide Number Placeholder 3"/>
          <p:cNvSpPr>
            <a:spLocks noGrp="1"/>
          </p:cNvSpPr>
          <p:nvPr>
            <p:ph type="sldNum" sz="quarter" idx="12"/>
          </p:nvPr>
        </p:nvSpPr>
        <p:spPr/>
        <p:txBody>
          <a:bodyPr/>
          <a:lstStyle/>
          <a:p>
            <a:fld id="{46210D84-0A53-458A-865D-B0AA14937C4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3/23/2010</a:t>
            </a:r>
            <a:endParaRPr lang="en-GB"/>
          </a:p>
        </p:txBody>
      </p:sp>
      <p:sp>
        <p:nvSpPr>
          <p:cNvPr id="6" name="Footer Placeholder 5"/>
          <p:cNvSpPr>
            <a:spLocks noGrp="1"/>
          </p:cNvSpPr>
          <p:nvPr>
            <p:ph type="ftr" sz="quarter" idx="11"/>
          </p:nvPr>
        </p:nvSpPr>
        <p:spPr/>
        <p:txBody>
          <a:bodyPr/>
          <a:lstStyle/>
          <a:p>
            <a:r>
              <a:rPr lang="en-US" smtClean="0"/>
              <a:t>electro-mechanical integration      M.Morel</a:t>
            </a:r>
            <a:endParaRPr lang="en-GB"/>
          </a:p>
        </p:txBody>
      </p:sp>
      <p:sp>
        <p:nvSpPr>
          <p:cNvPr id="7" name="Slide Number Placeholder 6"/>
          <p:cNvSpPr>
            <a:spLocks noGrp="1"/>
          </p:cNvSpPr>
          <p:nvPr>
            <p:ph type="sldNum" sz="quarter" idx="12"/>
          </p:nvPr>
        </p:nvSpPr>
        <p:spPr/>
        <p:txBody>
          <a:bodyPr/>
          <a:lstStyle/>
          <a:p>
            <a:fld id="{46210D84-0A53-458A-865D-B0AA14937C4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3/23/2010</a:t>
            </a:r>
            <a:endParaRPr lang="en-GB"/>
          </a:p>
        </p:txBody>
      </p:sp>
      <p:sp>
        <p:nvSpPr>
          <p:cNvPr id="6" name="Footer Placeholder 5"/>
          <p:cNvSpPr>
            <a:spLocks noGrp="1"/>
          </p:cNvSpPr>
          <p:nvPr>
            <p:ph type="ftr" sz="quarter" idx="11"/>
          </p:nvPr>
        </p:nvSpPr>
        <p:spPr/>
        <p:txBody>
          <a:bodyPr/>
          <a:lstStyle/>
          <a:p>
            <a:r>
              <a:rPr lang="en-US" smtClean="0"/>
              <a:t>electro-mechanical integration      M.Morel</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46210D84-0A53-458A-865D-B0AA14937C41}"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3/23/2010</a:t>
            </a:r>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electro-mechanical integration      M.Morel</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6210D84-0A53-458A-865D-B0AA14937C41}"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47800"/>
            <a:ext cx="7851648" cy="2819400"/>
          </a:xfrm>
        </p:spPr>
        <p:txBody>
          <a:bodyPr anchor="t" anchorCtr="0">
            <a:normAutofit fontScale="90000"/>
          </a:bodyPr>
          <a:lstStyle/>
          <a:p>
            <a:pPr algn="ctr"/>
            <a:r>
              <a:rPr lang="en-US" dirty="0" smtClean="0"/>
              <a:t> </a:t>
            </a:r>
            <a:r>
              <a:rPr lang="en-US" dirty="0" smtClean="0"/>
              <a:t>GTK electro-mechanical </a:t>
            </a:r>
            <a:r>
              <a:rPr lang="en-US" dirty="0" smtClean="0"/>
              <a:t>integration</a:t>
            </a:r>
            <a:br>
              <a:rPr lang="en-US" dirty="0" smtClean="0"/>
            </a:br>
            <a:r>
              <a:rPr lang="en-US" dirty="0" smtClean="0"/>
              <a:t/>
            </a:r>
            <a:br>
              <a:rPr lang="en-US" dirty="0" smtClean="0"/>
            </a:br>
            <a:r>
              <a:rPr lang="en-US" sz="3300" dirty="0" smtClean="0"/>
              <a:t>NA62 </a:t>
            </a:r>
            <a:r>
              <a:rPr lang="en-US" sz="3300" dirty="0" err="1" smtClean="0"/>
              <a:t>GigaTracKer</a:t>
            </a:r>
            <a:r>
              <a:rPr lang="en-US" sz="3300" dirty="0" smtClean="0"/>
              <a:t> Working Group </a:t>
            </a:r>
            <a:r>
              <a:rPr lang="en-US" sz="3300" dirty="0" smtClean="0"/>
              <a:t>meeting</a:t>
            </a:r>
            <a:br>
              <a:rPr lang="en-US" sz="3300" dirty="0" smtClean="0"/>
            </a:br>
            <a:r>
              <a:rPr lang="en-US" sz="3300" dirty="0" smtClean="0"/>
              <a:t/>
            </a:r>
            <a:br>
              <a:rPr lang="en-US" sz="3300" dirty="0" smtClean="0"/>
            </a:br>
            <a:r>
              <a:rPr lang="en-US" sz="3300" dirty="0" smtClean="0"/>
              <a:t>Michel Morel</a:t>
            </a:r>
            <a:r>
              <a:rPr lang="en-US" sz="3300" dirty="0" smtClean="0"/>
              <a:t/>
            </a:r>
            <a:br>
              <a:rPr lang="en-US" sz="3300" dirty="0" smtClean="0"/>
            </a:br>
            <a:endParaRPr lang="en-GB" sz="3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NA62\vessel\cooling_wafer&amp;carrier_board.jpg"/>
          <p:cNvPicPr>
            <a:picLocks noChangeAspect="1" noChangeArrowheads="1"/>
          </p:cNvPicPr>
          <p:nvPr/>
        </p:nvPicPr>
        <p:blipFill>
          <a:blip r:embed="rId2" cstate="print"/>
          <a:srcRect/>
          <a:stretch>
            <a:fillRect/>
          </a:stretch>
        </p:blipFill>
        <p:spPr bwMode="auto">
          <a:xfrm>
            <a:off x="228600" y="838200"/>
            <a:ext cx="6386292" cy="4457701"/>
          </a:xfrm>
          <a:prstGeom prst="rect">
            <a:avLst/>
          </a:prstGeom>
          <a:noFill/>
        </p:spPr>
      </p:pic>
      <p:pic>
        <p:nvPicPr>
          <p:cNvPr id="1027" name="Picture 3" descr="C:\NA62\vessel\cooling_wafer&amp;carrier_board_clips.jpg"/>
          <p:cNvPicPr>
            <a:picLocks noChangeAspect="1" noChangeArrowheads="1"/>
          </p:cNvPicPr>
          <p:nvPr/>
        </p:nvPicPr>
        <p:blipFill>
          <a:blip r:embed="rId3" cstate="print"/>
          <a:srcRect/>
          <a:stretch>
            <a:fillRect/>
          </a:stretch>
        </p:blipFill>
        <p:spPr bwMode="auto">
          <a:xfrm>
            <a:off x="5943600" y="3276600"/>
            <a:ext cx="2674601" cy="1866901"/>
          </a:xfrm>
          <a:prstGeom prst="rect">
            <a:avLst/>
          </a:prstGeom>
          <a:noFill/>
        </p:spPr>
      </p:pic>
      <p:sp>
        <p:nvSpPr>
          <p:cNvPr id="6" name="Oval 5"/>
          <p:cNvSpPr/>
          <p:nvPr/>
        </p:nvSpPr>
        <p:spPr>
          <a:xfrm>
            <a:off x="5334000" y="1905000"/>
            <a:ext cx="1447800" cy="8382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a:stCxn id="6" idx="5"/>
          </p:cNvCxnSpPr>
          <p:nvPr/>
        </p:nvCxnSpPr>
        <p:spPr>
          <a:xfrm rot="16200000" flipH="1">
            <a:off x="6500112" y="2690111"/>
            <a:ext cx="808551" cy="669226"/>
          </a:xfrm>
          <a:prstGeom prst="straightConnector1">
            <a:avLst/>
          </a:prstGeom>
          <a:ln w="12700">
            <a:solidFill>
              <a:schemeClr val="bg1"/>
            </a:solidFill>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2438400" y="2514600"/>
            <a:ext cx="2159181" cy="369332"/>
          </a:xfrm>
          <a:prstGeom prst="rect">
            <a:avLst/>
          </a:prstGeom>
          <a:noFill/>
        </p:spPr>
        <p:txBody>
          <a:bodyPr wrap="none" rtlCol="0">
            <a:spAutoFit/>
          </a:bodyPr>
          <a:lstStyle/>
          <a:p>
            <a:r>
              <a:rPr lang="en-US" dirty="0" smtClean="0">
                <a:solidFill>
                  <a:schemeClr val="bg1"/>
                </a:solidFill>
              </a:rPr>
              <a:t>Cooling Wafer plate</a:t>
            </a:r>
            <a:endParaRPr lang="en-GB" dirty="0">
              <a:solidFill>
                <a:schemeClr val="bg1"/>
              </a:solidFill>
            </a:endParaRPr>
          </a:p>
        </p:txBody>
      </p:sp>
      <p:sp>
        <p:nvSpPr>
          <p:cNvPr id="10" name="TextBox 9"/>
          <p:cNvSpPr txBox="1"/>
          <p:nvPr/>
        </p:nvSpPr>
        <p:spPr>
          <a:xfrm>
            <a:off x="381000" y="4724400"/>
            <a:ext cx="1882438" cy="369332"/>
          </a:xfrm>
          <a:prstGeom prst="rect">
            <a:avLst/>
          </a:prstGeom>
          <a:noFill/>
        </p:spPr>
        <p:txBody>
          <a:bodyPr wrap="none" rtlCol="0">
            <a:spAutoFit/>
          </a:bodyPr>
          <a:lstStyle/>
          <a:p>
            <a:r>
              <a:rPr lang="en-US" dirty="0" smtClean="0">
                <a:solidFill>
                  <a:schemeClr val="bg1"/>
                </a:solidFill>
              </a:rPr>
              <a:t>Bottom side view</a:t>
            </a:r>
          </a:p>
        </p:txBody>
      </p:sp>
      <p:sp>
        <p:nvSpPr>
          <p:cNvPr id="12" name="TextBox 11"/>
          <p:cNvSpPr txBox="1"/>
          <p:nvPr/>
        </p:nvSpPr>
        <p:spPr>
          <a:xfrm>
            <a:off x="6248400" y="4724400"/>
            <a:ext cx="1853136" cy="369332"/>
          </a:xfrm>
          <a:prstGeom prst="rect">
            <a:avLst/>
          </a:prstGeom>
          <a:noFill/>
        </p:spPr>
        <p:txBody>
          <a:bodyPr wrap="none" rtlCol="0">
            <a:spAutoFit/>
          </a:bodyPr>
          <a:lstStyle/>
          <a:p>
            <a:r>
              <a:rPr lang="en-US" dirty="0" smtClean="0"/>
              <a:t>Carbon fiber clip</a:t>
            </a:r>
            <a:endParaRPr lang="en-GB" dirty="0"/>
          </a:p>
        </p:txBody>
      </p:sp>
      <p:sp>
        <p:nvSpPr>
          <p:cNvPr id="14" name="TextBox 13"/>
          <p:cNvSpPr txBox="1"/>
          <p:nvPr/>
        </p:nvSpPr>
        <p:spPr>
          <a:xfrm>
            <a:off x="228601" y="5257800"/>
            <a:ext cx="8763000" cy="1200329"/>
          </a:xfrm>
          <a:prstGeom prst="rect">
            <a:avLst/>
          </a:prstGeom>
          <a:noFill/>
        </p:spPr>
        <p:txBody>
          <a:bodyPr wrap="square" rtlCol="0">
            <a:spAutoFit/>
          </a:bodyPr>
          <a:lstStyle/>
          <a:p>
            <a:r>
              <a:rPr lang="en-US" dirty="0" smtClean="0"/>
              <a:t>Other option consists to embed the cooling wafer plate in the Carrier Board by creating a depression in the PCB (200µm deep). Carbon fiber clips could keep the wafer plate in position, this option leaves the wafer free (few µm) and avoids the mechanical stress due  to the different coefficients of thermal expansion between silicon and FR</a:t>
            </a:r>
            <a:r>
              <a:rPr lang="en-US" dirty="0" smtClean="0">
                <a:latin typeface="+mj-lt"/>
              </a:rPr>
              <a:t>4.</a:t>
            </a:r>
          </a:p>
        </p:txBody>
      </p:sp>
      <p:pic>
        <p:nvPicPr>
          <p:cNvPr id="1028" name="Picture 4" descr="C:\NA62\vessel\UVglue.jpg"/>
          <p:cNvPicPr>
            <a:picLocks noChangeAspect="1" noChangeArrowheads="1"/>
          </p:cNvPicPr>
          <p:nvPr/>
        </p:nvPicPr>
        <p:blipFill>
          <a:blip r:embed="rId4" cstate="print"/>
          <a:srcRect/>
          <a:stretch>
            <a:fillRect/>
          </a:stretch>
        </p:blipFill>
        <p:spPr bwMode="auto">
          <a:xfrm>
            <a:off x="1066800" y="1066800"/>
            <a:ext cx="1676400" cy="1170145"/>
          </a:xfrm>
          <a:prstGeom prst="rect">
            <a:avLst/>
          </a:prstGeom>
          <a:noFill/>
        </p:spPr>
      </p:pic>
      <p:sp>
        <p:nvSpPr>
          <p:cNvPr id="16" name="TextBox 15"/>
          <p:cNvSpPr txBox="1"/>
          <p:nvPr/>
        </p:nvSpPr>
        <p:spPr>
          <a:xfrm>
            <a:off x="990600" y="1981200"/>
            <a:ext cx="2078326" cy="276999"/>
          </a:xfrm>
          <a:prstGeom prst="rect">
            <a:avLst/>
          </a:prstGeom>
          <a:noFill/>
        </p:spPr>
        <p:txBody>
          <a:bodyPr wrap="none" rtlCol="0">
            <a:spAutoFit/>
          </a:bodyPr>
          <a:lstStyle/>
          <a:p>
            <a:r>
              <a:rPr lang="en-US" sz="1200" dirty="0" smtClean="0"/>
              <a:t>Temporary silicone glue spot</a:t>
            </a:r>
          </a:p>
        </p:txBody>
      </p:sp>
      <p:sp>
        <p:nvSpPr>
          <p:cNvPr id="20" name="Date Placeholder 19"/>
          <p:cNvSpPr>
            <a:spLocks noGrp="1"/>
          </p:cNvSpPr>
          <p:nvPr>
            <p:ph type="dt" sz="half" idx="10"/>
          </p:nvPr>
        </p:nvSpPr>
        <p:spPr/>
        <p:txBody>
          <a:bodyPr/>
          <a:lstStyle/>
          <a:p>
            <a:r>
              <a:rPr lang="en-US" smtClean="0"/>
              <a:t>3/23/2010</a:t>
            </a:r>
            <a:endParaRPr lang="en-GB"/>
          </a:p>
        </p:txBody>
      </p:sp>
      <p:sp>
        <p:nvSpPr>
          <p:cNvPr id="21" name="Slide Number Placeholder 20"/>
          <p:cNvSpPr>
            <a:spLocks noGrp="1"/>
          </p:cNvSpPr>
          <p:nvPr>
            <p:ph type="sldNum" sz="quarter" idx="12"/>
          </p:nvPr>
        </p:nvSpPr>
        <p:spPr/>
        <p:txBody>
          <a:bodyPr/>
          <a:lstStyle/>
          <a:p>
            <a:fld id="{46210D84-0A53-458A-865D-B0AA14937C41}" type="slidenum">
              <a:rPr lang="en-GB" smtClean="0"/>
              <a:pPr/>
              <a:t>10</a:t>
            </a:fld>
            <a:endParaRPr lang="en-GB"/>
          </a:p>
        </p:txBody>
      </p:sp>
      <p:sp>
        <p:nvSpPr>
          <p:cNvPr id="22" name="Footer Placeholder 21"/>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NA62\vessel\vessel.jpg"/>
          <p:cNvPicPr>
            <a:picLocks noChangeAspect="1" noChangeArrowheads="1"/>
          </p:cNvPicPr>
          <p:nvPr/>
        </p:nvPicPr>
        <p:blipFill>
          <a:blip r:embed="rId2" cstate="print"/>
          <a:srcRect/>
          <a:stretch>
            <a:fillRect/>
          </a:stretch>
        </p:blipFill>
        <p:spPr bwMode="auto">
          <a:xfrm>
            <a:off x="838200" y="1219200"/>
            <a:ext cx="6705600" cy="5092861"/>
          </a:xfrm>
          <a:prstGeom prst="rect">
            <a:avLst/>
          </a:prstGeom>
          <a:noFill/>
        </p:spPr>
      </p:pic>
      <p:sp>
        <p:nvSpPr>
          <p:cNvPr id="18" name="Rectangle 17"/>
          <p:cNvSpPr/>
          <p:nvPr/>
        </p:nvSpPr>
        <p:spPr>
          <a:xfrm>
            <a:off x="3048000" y="762000"/>
            <a:ext cx="1954766" cy="369332"/>
          </a:xfrm>
          <a:prstGeom prst="rect">
            <a:avLst/>
          </a:prstGeom>
        </p:spPr>
        <p:txBody>
          <a:bodyPr wrap="none">
            <a:spAutoFit/>
          </a:bodyPr>
          <a:lstStyle/>
          <a:p>
            <a:r>
              <a:rPr lang="en-US" dirty="0" smtClean="0"/>
              <a:t>Vessel  (GTK 1+2) </a:t>
            </a:r>
            <a:endParaRPr lang="en-GB" dirty="0"/>
          </a:p>
        </p:txBody>
      </p:sp>
      <p:sp>
        <p:nvSpPr>
          <p:cNvPr id="19" name="Date Placeholder 18"/>
          <p:cNvSpPr>
            <a:spLocks noGrp="1"/>
          </p:cNvSpPr>
          <p:nvPr>
            <p:ph type="dt" sz="half" idx="10"/>
          </p:nvPr>
        </p:nvSpPr>
        <p:spPr/>
        <p:txBody>
          <a:bodyPr/>
          <a:lstStyle/>
          <a:p>
            <a:r>
              <a:rPr lang="en-US" smtClean="0"/>
              <a:t>3/23/2010</a:t>
            </a:r>
            <a:endParaRPr lang="en-GB"/>
          </a:p>
        </p:txBody>
      </p:sp>
      <p:sp>
        <p:nvSpPr>
          <p:cNvPr id="20" name="Slide Number Placeholder 19"/>
          <p:cNvSpPr>
            <a:spLocks noGrp="1"/>
          </p:cNvSpPr>
          <p:nvPr>
            <p:ph type="sldNum" sz="quarter" idx="12"/>
          </p:nvPr>
        </p:nvSpPr>
        <p:spPr/>
        <p:txBody>
          <a:bodyPr/>
          <a:lstStyle/>
          <a:p>
            <a:fld id="{46210D84-0A53-458A-865D-B0AA14937C41}" type="slidenum">
              <a:rPr lang="en-GB" smtClean="0"/>
              <a:pPr/>
              <a:t>11</a:t>
            </a:fld>
            <a:endParaRPr lang="en-GB"/>
          </a:p>
        </p:txBody>
      </p:sp>
      <p:sp>
        <p:nvSpPr>
          <p:cNvPr id="21" name="Footer Placeholder 20"/>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90800" y="533400"/>
            <a:ext cx="3735061" cy="369332"/>
          </a:xfrm>
          <a:prstGeom prst="rect">
            <a:avLst/>
          </a:prstGeom>
          <a:noFill/>
        </p:spPr>
        <p:txBody>
          <a:bodyPr wrap="none" rtlCol="0">
            <a:spAutoFit/>
          </a:bodyPr>
          <a:lstStyle/>
          <a:p>
            <a:r>
              <a:rPr lang="en-US" dirty="0" smtClean="0"/>
              <a:t>Vessel &amp; Carrier board outside View</a:t>
            </a:r>
            <a:endParaRPr lang="en-GB" dirty="0"/>
          </a:p>
        </p:txBody>
      </p:sp>
      <p:pic>
        <p:nvPicPr>
          <p:cNvPr id="6146" name="Picture 2" descr="C:\NA62\vessel\vessel_gtk_interface_card3.jpg"/>
          <p:cNvPicPr>
            <a:picLocks noChangeAspect="1" noChangeArrowheads="1"/>
          </p:cNvPicPr>
          <p:nvPr/>
        </p:nvPicPr>
        <p:blipFill>
          <a:blip r:embed="rId2" cstate="print"/>
          <a:srcRect/>
          <a:stretch>
            <a:fillRect/>
          </a:stretch>
        </p:blipFill>
        <p:spPr bwMode="auto">
          <a:xfrm>
            <a:off x="541494" y="990600"/>
            <a:ext cx="7764306" cy="5419570"/>
          </a:xfrm>
          <a:prstGeom prst="rect">
            <a:avLst/>
          </a:prstGeom>
          <a:noFill/>
        </p:spPr>
      </p:pic>
      <p:sp>
        <p:nvSpPr>
          <p:cNvPr id="20" name="Date Placeholder 19"/>
          <p:cNvSpPr>
            <a:spLocks noGrp="1"/>
          </p:cNvSpPr>
          <p:nvPr>
            <p:ph type="dt" sz="half" idx="10"/>
          </p:nvPr>
        </p:nvSpPr>
        <p:spPr/>
        <p:txBody>
          <a:bodyPr/>
          <a:lstStyle/>
          <a:p>
            <a:r>
              <a:rPr lang="en-US" smtClean="0"/>
              <a:t>3/23/2010</a:t>
            </a:r>
            <a:endParaRPr lang="en-GB"/>
          </a:p>
        </p:txBody>
      </p:sp>
      <p:sp>
        <p:nvSpPr>
          <p:cNvPr id="21" name="Slide Number Placeholder 20"/>
          <p:cNvSpPr>
            <a:spLocks noGrp="1"/>
          </p:cNvSpPr>
          <p:nvPr>
            <p:ph type="sldNum" sz="quarter" idx="12"/>
          </p:nvPr>
        </p:nvSpPr>
        <p:spPr/>
        <p:txBody>
          <a:bodyPr/>
          <a:lstStyle/>
          <a:p>
            <a:fld id="{46210D84-0A53-458A-865D-B0AA14937C41}" type="slidenum">
              <a:rPr lang="en-GB" smtClean="0"/>
              <a:pPr/>
              <a:t>12</a:t>
            </a:fld>
            <a:endParaRPr lang="en-GB"/>
          </a:p>
        </p:txBody>
      </p:sp>
      <p:sp>
        <p:nvSpPr>
          <p:cNvPr id="22" name="Footer Placeholder 21"/>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NA62\vessel\O-ring_emplacement.jpg"/>
          <p:cNvPicPr>
            <a:picLocks noChangeAspect="1" noChangeArrowheads="1"/>
          </p:cNvPicPr>
          <p:nvPr/>
        </p:nvPicPr>
        <p:blipFill>
          <a:blip r:embed="rId2" cstate="print"/>
          <a:srcRect/>
          <a:stretch>
            <a:fillRect/>
          </a:stretch>
        </p:blipFill>
        <p:spPr bwMode="auto">
          <a:xfrm>
            <a:off x="304800" y="1524000"/>
            <a:ext cx="5718810" cy="4343400"/>
          </a:xfrm>
          <a:prstGeom prst="rect">
            <a:avLst/>
          </a:prstGeom>
          <a:noFill/>
        </p:spPr>
      </p:pic>
      <p:cxnSp>
        <p:nvCxnSpPr>
          <p:cNvPr id="7" name="Straight Arrow Connector 6"/>
          <p:cNvCxnSpPr/>
          <p:nvPr/>
        </p:nvCxnSpPr>
        <p:spPr>
          <a:xfrm>
            <a:off x="2667000" y="2514600"/>
            <a:ext cx="990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9585" y="2286000"/>
            <a:ext cx="2266454" cy="369332"/>
          </a:xfrm>
          <a:prstGeom prst="rect">
            <a:avLst/>
          </a:prstGeom>
          <a:noFill/>
        </p:spPr>
        <p:txBody>
          <a:bodyPr wrap="none" rtlCol="0">
            <a:spAutoFit/>
          </a:bodyPr>
          <a:lstStyle/>
          <a:p>
            <a:pPr algn="r"/>
            <a:r>
              <a:rPr lang="en-US" dirty="0" smtClean="0">
                <a:solidFill>
                  <a:schemeClr val="bg1"/>
                </a:solidFill>
              </a:rPr>
              <a:t>O-ring</a:t>
            </a:r>
            <a:r>
              <a:rPr lang="en-US" dirty="0" smtClean="0"/>
              <a:t> </a:t>
            </a:r>
            <a:r>
              <a:rPr lang="en-US" dirty="0" smtClean="0">
                <a:solidFill>
                  <a:schemeClr val="bg1"/>
                </a:solidFill>
              </a:rPr>
              <a:t>emplacement</a:t>
            </a:r>
            <a:endParaRPr lang="en-GB" dirty="0">
              <a:solidFill>
                <a:schemeClr val="bg1"/>
              </a:solidFill>
            </a:endParaRPr>
          </a:p>
        </p:txBody>
      </p:sp>
      <p:sp>
        <p:nvSpPr>
          <p:cNvPr id="15" name="TextBox 14"/>
          <p:cNvSpPr txBox="1"/>
          <p:nvPr/>
        </p:nvSpPr>
        <p:spPr>
          <a:xfrm>
            <a:off x="6324600" y="1828800"/>
            <a:ext cx="2438400" cy="1754326"/>
          </a:xfrm>
          <a:prstGeom prst="rect">
            <a:avLst/>
          </a:prstGeom>
          <a:noFill/>
        </p:spPr>
        <p:txBody>
          <a:bodyPr wrap="square" rtlCol="0">
            <a:spAutoFit/>
          </a:bodyPr>
          <a:lstStyle/>
          <a:p>
            <a:r>
              <a:rPr lang="en-US" dirty="0" smtClean="0"/>
              <a:t>The </a:t>
            </a:r>
            <a:r>
              <a:rPr lang="en-US" dirty="0" err="1" smtClean="0"/>
              <a:t>A</a:t>
            </a:r>
            <a:r>
              <a:rPr lang="en-US" dirty="0" err="1" smtClean="0"/>
              <a:t>luminium</a:t>
            </a:r>
            <a:r>
              <a:rPr lang="en-US" dirty="0" smtClean="0"/>
              <a:t> </a:t>
            </a:r>
            <a:r>
              <a:rPr lang="en-US" dirty="0" smtClean="0"/>
              <a:t>support will be glued on the carrier board.</a:t>
            </a:r>
          </a:p>
          <a:p>
            <a:r>
              <a:rPr lang="en-US" dirty="0"/>
              <a:t>V</a:t>
            </a:r>
            <a:r>
              <a:rPr lang="en-US" dirty="0" smtClean="0"/>
              <a:t>acuum tightness will be </a:t>
            </a:r>
            <a:r>
              <a:rPr lang="en-US" dirty="0" smtClean="0"/>
              <a:t>assured with </a:t>
            </a:r>
            <a:r>
              <a:rPr lang="en-US" dirty="0" smtClean="0"/>
              <a:t>an o-ring joint. </a:t>
            </a:r>
            <a:endParaRPr lang="en-GB" dirty="0"/>
          </a:p>
        </p:txBody>
      </p:sp>
      <p:sp>
        <p:nvSpPr>
          <p:cNvPr id="16" name="TextBox 15"/>
          <p:cNvSpPr txBox="1"/>
          <p:nvPr/>
        </p:nvSpPr>
        <p:spPr>
          <a:xfrm>
            <a:off x="3200400" y="990600"/>
            <a:ext cx="3068148" cy="369332"/>
          </a:xfrm>
          <a:prstGeom prst="rect">
            <a:avLst/>
          </a:prstGeom>
          <a:noFill/>
        </p:spPr>
        <p:txBody>
          <a:bodyPr wrap="none" rtlCol="0">
            <a:spAutoFit/>
          </a:bodyPr>
          <a:lstStyle/>
          <a:p>
            <a:r>
              <a:rPr lang="en-US" dirty="0" smtClean="0"/>
              <a:t>CARRIER BOARD SUPPORT</a:t>
            </a:r>
            <a:endParaRPr lang="en-GB" dirty="0"/>
          </a:p>
        </p:txBody>
      </p:sp>
      <p:sp>
        <p:nvSpPr>
          <p:cNvPr id="23" name="Date Placeholder 22"/>
          <p:cNvSpPr>
            <a:spLocks noGrp="1"/>
          </p:cNvSpPr>
          <p:nvPr>
            <p:ph type="dt" sz="half" idx="10"/>
          </p:nvPr>
        </p:nvSpPr>
        <p:spPr/>
        <p:txBody>
          <a:bodyPr/>
          <a:lstStyle/>
          <a:p>
            <a:r>
              <a:rPr lang="en-US" smtClean="0"/>
              <a:t>3/23/2010</a:t>
            </a:r>
            <a:endParaRPr lang="en-GB"/>
          </a:p>
        </p:txBody>
      </p:sp>
      <p:sp>
        <p:nvSpPr>
          <p:cNvPr id="26" name="Slide Number Placeholder 25"/>
          <p:cNvSpPr>
            <a:spLocks noGrp="1"/>
          </p:cNvSpPr>
          <p:nvPr>
            <p:ph type="sldNum" sz="quarter" idx="12"/>
          </p:nvPr>
        </p:nvSpPr>
        <p:spPr/>
        <p:txBody>
          <a:bodyPr/>
          <a:lstStyle/>
          <a:p>
            <a:fld id="{46210D84-0A53-458A-865D-B0AA14937C41}" type="slidenum">
              <a:rPr lang="en-GB" smtClean="0"/>
              <a:pPr/>
              <a:t>13</a:t>
            </a:fld>
            <a:endParaRPr lang="en-GB"/>
          </a:p>
        </p:txBody>
      </p:sp>
      <p:sp>
        <p:nvSpPr>
          <p:cNvPr id="27" name="Footer Placeholder 26"/>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NA62\vessel\insertion_guide.jpg"/>
          <p:cNvPicPr>
            <a:picLocks noChangeAspect="1" noChangeArrowheads="1"/>
          </p:cNvPicPr>
          <p:nvPr/>
        </p:nvPicPr>
        <p:blipFill>
          <a:blip r:embed="rId2" cstate="print"/>
          <a:srcRect/>
          <a:stretch>
            <a:fillRect/>
          </a:stretch>
        </p:blipFill>
        <p:spPr bwMode="auto">
          <a:xfrm>
            <a:off x="1219200" y="838200"/>
            <a:ext cx="7086600" cy="5335380"/>
          </a:xfrm>
          <a:prstGeom prst="rect">
            <a:avLst/>
          </a:prstGeom>
          <a:noFill/>
        </p:spPr>
      </p:pic>
      <p:cxnSp>
        <p:nvCxnSpPr>
          <p:cNvPr id="8" name="Straight Arrow Connector 7"/>
          <p:cNvCxnSpPr>
            <a:stCxn id="10" idx="1"/>
          </p:cNvCxnSpPr>
          <p:nvPr/>
        </p:nvCxnSpPr>
        <p:spPr>
          <a:xfrm rot="10800000">
            <a:off x="3276600" y="4114800"/>
            <a:ext cx="685800" cy="1161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62400" y="4953000"/>
            <a:ext cx="3639330" cy="646331"/>
          </a:xfrm>
          <a:prstGeom prst="rect">
            <a:avLst/>
          </a:prstGeom>
          <a:noFill/>
        </p:spPr>
        <p:txBody>
          <a:bodyPr wrap="none" rtlCol="0">
            <a:spAutoFit/>
          </a:bodyPr>
          <a:lstStyle/>
          <a:p>
            <a:r>
              <a:rPr lang="en-US" dirty="0" smtClean="0"/>
              <a:t>Mechanical guides used during</a:t>
            </a:r>
          </a:p>
          <a:p>
            <a:r>
              <a:rPr lang="en-US" dirty="0" smtClean="0"/>
              <a:t>GTK carrier insertion in the Vessel.</a:t>
            </a:r>
            <a:endParaRPr lang="en-GB" dirty="0"/>
          </a:p>
        </p:txBody>
      </p:sp>
      <p:sp>
        <p:nvSpPr>
          <p:cNvPr id="18" name="Date Placeholder 17"/>
          <p:cNvSpPr>
            <a:spLocks noGrp="1"/>
          </p:cNvSpPr>
          <p:nvPr>
            <p:ph type="dt" sz="half" idx="10"/>
          </p:nvPr>
        </p:nvSpPr>
        <p:spPr/>
        <p:txBody>
          <a:bodyPr/>
          <a:lstStyle/>
          <a:p>
            <a:r>
              <a:rPr lang="en-US" smtClean="0"/>
              <a:t>3/23/2010</a:t>
            </a:r>
            <a:endParaRPr lang="en-GB"/>
          </a:p>
        </p:txBody>
      </p:sp>
      <p:sp>
        <p:nvSpPr>
          <p:cNvPr id="21" name="Slide Number Placeholder 20"/>
          <p:cNvSpPr>
            <a:spLocks noGrp="1"/>
          </p:cNvSpPr>
          <p:nvPr>
            <p:ph type="sldNum" sz="quarter" idx="12"/>
          </p:nvPr>
        </p:nvSpPr>
        <p:spPr/>
        <p:txBody>
          <a:bodyPr/>
          <a:lstStyle/>
          <a:p>
            <a:fld id="{46210D84-0A53-458A-865D-B0AA14937C41}" type="slidenum">
              <a:rPr lang="en-GB" smtClean="0"/>
              <a:pPr/>
              <a:t>14</a:t>
            </a:fld>
            <a:endParaRPr lang="en-GB"/>
          </a:p>
        </p:txBody>
      </p:sp>
      <p:sp>
        <p:nvSpPr>
          <p:cNvPr id="22" name="Footer Placeholder 21"/>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NA62\vessel\GTK_interface_board_guides.jpg"/>
          <p:cNvPicPr>
            <a:picLocks noChangeAspect="1" noChangeArrowheads="1"/>
          </p:cNvPicPr>
          <p:nvPr/>
        </p:nvPicPr>
        <p:blipFill>
          <a:blip r:embed="rId2" cstate="print"/>
          <a:srcRect/>
          <a:stretch>
            <a:fillRect/>
          </a:stretch>
        </p:blipFill>
        <p:spPr bwMode="auto">
          <a:xfrm>
            <a:off x="304800" y="1066800"/>
            <a:ext cx="6621780" cy="5029200"/>
          </a:xfrm>
          <a:prstGeom prst="rect">
            <a:avLst/>
          </a:prstGeom>
          <a:noFill/>
        </p:spPr>
      </p:pic>
      <p:sp>
        <p:nvSpPr>
          <p:cNvPr id="5" name="TextBox 4"/>
          <p:cNvSpPr txBox="1"/>
          <p:nvPr/>
        </p:nvSpPr>
        <p:spPr>
          <a:xfrm>
            <a:off x="2971800" y="609600"/>
            <a:ext cx="2141740" cy="369332"/>
          </a:xfrm>
          <a:prstGeom prst="rect">
            <a:avLst/>
          </a:prstGeom>
          <a:noFill/>
        </p:spPr>
        <p:txBody>
          <a:bodyPr wrap="none" rtlCol="0">
            <a:spAutoFit/>
          </a:bodyPr>
          <a:lstStyle/>
          <a:p>
            <a:r>
              <a:rPr lang="en-US" dirty="0" smtClean="0"/>
              <a:t>Mechanical  </a:t>
            </a:r>
            <a:r>
              <a:rPr lang="en-US" dirty="0" smtClean="0"/>
              <a:t>guides</a:t>
            </a:r>
            <a:endParaRPr lang="en-GB" dirty="0"/>
          </a:p>
        </p:txBody>
      </p:sp>
      <p:sp>
        <p:nvSpPr>
          <p:cNvPr id="9" name="TextBox 8"/>
          <p:cNvSpPr txBox="1"/>
          <p:nvPr/>
        </p:nvSpPr>
        <p:spPr>
          <a:xfrm>
            <a:off x="7162800" y="1752600"/>
            <a:ext cx="2133600" cy="1200329"/>
          </a:xfrm>
          <a:prstGeom prst="rect">
            <a:avLst/>
          </a:prstGeom>
          <a:noFill/>
        </p:spPr>
        <p:txBody>
          <a:bodyPr wrap="square" rtlCol="0">
            <a:spAutoFit/>
          </a:bodyPr>
          <a:lstStyle/>
          <a:p>
            <a:r>
              <a:rPr lang="en-US" dirty="0" smtClean="0">
                <a:latin typeface="Arial" pitchFamily="34" charset="0"/>
                <a:cs typeface="Arial" pitchFamily="34" charset="0"/>
              </a:rPr>
              <a:t>2 other </a:t>
            </a:r>
            <a:r>
              <a:rPr lang="en-US" dirty="0" smtClean="0">
                <a:latin typeface="Arial" pitchFamily="34" charset="0"/>
                <a:cs typeface="Arial" pitchFamily="34" charset="0"/>
              </a:rPr>
              <a:t>FR4 rails </a:t>
            </a:r>
            <a:r>
              <a:rPr lang="en-US" dirty="0" smtClean="0">
                <a:latin typeface="Arial" pitchFamily="34" charset="0"/>
                <a:cs typeface="Arial" pitchFamily="34" charset="0"/>
              </a:rPr>
              <a:t>will guide the GTK carrier  inside the vessel.</a:t>
            </a:r>
            <a:endParaRPr lang="en-GB" dirty="0">
              <a:latin typeface="Arial" pitchFamily="34" charset="0"/>
              <a:cs typeface="Arial" pitchFamily="34" charset="0"/>
            </a:endParaRPr>
          </a:p>
        </p:txBody>
      </p:sp>
      <p:cxnSp>
        <p:nvCxnSpPr>
          <p:cNvPr id="11" name="Straight Arrow Connector 10"/>
          <p:cNvCxnSpPr/>
          <p:nvPr/>
        </p:nvCxnSpPr>
        <p:spPr>
          <a:xfrm rot="10800000" flipV="1">
            <a:off x="3429000" y="2209800"/>
            <a:ext cx="3733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477000" y="2286000"/>
            <a:ext cx="762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Date Placeholder 23"/>
          <p:cNvSpPr>
            <a:spLocks noGrp="1"/>
          </p:cNvSpPr>
          <p:nvPr>
            <p:ph type="dt" sz="half" idx="10"/>
          </p:nvPr>
        </p:nvSpPr>
        <p:spPr/>
        <p:txBody>
          <a:bodyPr/>
          <a:lstStyle/>
          <a:p>
            <a:r>
              <a:rPr lang="en-US" smtClean="0"/>
              <a:t>3/23/2010</a:t>
            </a:r>
            <a:endParaRPr lang="en-GB"/>
          </a:p>
        </p:txBody>
      </p:sp>
      <p:sp>
        <p:nvSpPr>
          <p:cNvPr id="25" name="Slide Number Placeholder 24"/>
          <p:cNvSpPr>
            <a:spLocks noGrp="1"/>
          </p:cNvSpPr>
          <p:nvPr>
            <p:ph type="sldNum" sz="quarter" idx="12"/>
          </p:nvPr>
        </p:nvSpPr>
        <p:spPr/>
        <p:txBody>
          <a:bodyPr/>
          <a:lstStyle/>
          <a:p>
            <a:fld id="{46210D84-0A53-458A-865D-B0AA14937C41}" type="slidenum">
              <a:rPr lang="en-GB" smtClean="0"/>
              <a:pPr/>
              <a:t>15</a:t>
            </a:fld>
            <a:endParaRPr lang="en-GB"/>
          </a:p>
        </p:txBody>
      </p:sp>
      <p:sp>
        <p:nvSpPr>
          <p:cNvPr id="26" name="Footer Placeholder 25"/>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Electrical connections to the GTK carrier</a:t>
            </a:r>
            <a:endParaRPr lang="en-GB" dirty="0"/>
          </a:p>
        </p:txBody>
      </p:sp>
      <p:sp>
        <p:nvSpPr>
          <p:cNvPr id="18" name="Date Placeholder 17"/>
          <p:cNvSpPr>
            <a:spLocks noGrp="1"/>
          </p:cNvSpPr>
          <p:nvPr>
            <p:ph type="dt" sz="half" idx="10"/>
          </p:nvPr>
        </p:nvSpPr>
        <p:spPr/>
        <p:txBody>
          <a:bodyPr/>
          <a:lstStyle/>
          <a:p>
            <a:r>
              <a:rPr lang="en-US" smtClean="0"/>
              <a:t>3/23/2010</a:t>
            </a:r>
            <a:endParaRPr lang="en-GB"/>
          </a:p>
        </p:txBody>
      </p:sp>
      <p:sp>
        <p:nvSpPr>
          <p:cNvPr id="19" name="Slide Number Placeholder 18"/>
          <p:cNvSpPr>
            <a:spLocks noGrp="1"/>
          </p:cNvSpPr>
          <p:nvPr>
            <p:ph type="sldNum" sz="quarter" idx="12"/>
          </p:nvPr>
        </p:nvSpPr>
        <p:spPr/>
        <p:txBody>
          <a:bodyPr/>
          <a:lstStyle/>
          <a:p>
            <a:fld id="{46210D84-0A53-458A-865D-B0AA14937C41}" type="slidenum">
              <a:rPr lang="en-GB" smtClean="0"/>
              <a:pPr/>
              <a:t>16</a:t>
            </a:fld>
            <a:endParaRPr lang="en-GB"/>
          </a:p>
        </p:txBody>
      </p:sp>
      <p:sp>
        <p:nvSpPr>
          <p:cNvPr id="20" name="Footer Placeholder 19"/>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NA62\vessel\GTK_interface_board_3.jpg"/>
          <p:cNvPicPr>
            <a:picLocks noChangeAspect="1" noChangeArrowheads="1"/>
          </p:cNvPicPr>
          <p:nvPr/>
        </p:nvPicPr>
        <p:blipFill>
          <a:blip r:embed="rId3" cstate="print"/>
          <a:srcRect/>
          <a:stretch>
            <a:fillRect/>
          </a:stretch>
        </p:blipFill>
        <p:spPr bwMode="auto">
          <a:xfrm>
            <a:off x="609600" y="1828800"/>
            <a:ext cx="5429250" cy="4123482"/>
          </a:xfrm>
          <a:prstGeom prst="rect">
            <a:avLst/>
          </a:prstGeom>
          <a:noFill/>
        </p:spPr>
      </p:pic>
      <p:sp>
        <p:nvSpPr>
          <p:cNvPr id="5" name="TextBox 4"/>
          <p:cNvSpPr txBox="1"/>
          <p:nvPr/>
        </p:nvSpPr>
        <p:spPr>
          <a:xfrm>
            <a:off x="6400800" y="1828800"/>
            <a:ext cx="2286000" cy="3139321"/>
          </a:xfrm>
          <a:prstGeom prst="rect">
            <a:avLst/>
          </a:prstGeom>
          <a:noFill/>
        </p:spPr>
        <p:txBody>
          <a:bodyPr wrap="square" rtlCol="0">
            <a:spAutoFit/>
          </a:bodyPr>
          <a:lstStyle/>
          <a:p>
            <a:r>
              <a:rPr lang="en-US" dirty="0" smtClean="0"/>
              <a:t>!! High </a:t>
            </a:r>
            <a:r>
              <a:rPr lang="en-US" dirty="0" smtClean="0"/>
              <a:t>speed serial links (3Gb/s) between the </a:t>
            </a:r>
            <a:r>
              <a:rPr lang="en-US" dirty="0" smtClean="0"/>
              <a:t>readout chips and optical transmitter </a:t>
            </a:r>
            <a:r>
              <a:rPr lang="en-US" dirty="0" smtClean="0"/>
              <a:t>modules </a:t>
            </a:r>
            <a:endParaRPr lang="en-US" dirty="0" smtClean="0"/>
          </a:p>
          <a:p>
            <a:endParaRPr lang="en-US" dirty="0"/>
          </a:p>
          <a:p>
            <a:r>
              <a:rPr lang="en-US" dirty="0" smtClean="0"/>
              <a:t>µ via technology  board is foreseen. </a:t>
            </a:r>
          </a:p>
          <a:p>
            <a:endParaRPr lang="en-US" dirty="0"/>
          </a:p>
          <a:p>
            <a:r>
              <a:rPr lang="en-US" dirty="0" smtClean="0"/>
              <a:t>High current in the power supplies (25A) </a:t>
            </a:r>
            <a:endParaRPr lang="en-GB" dirty="0"/>
          </a:p>
        </p:txBody>
      </p:sp>
      <p:sp>
        <p:nvSpPr>
          <p:cNvPr id="6" name="TextBox 5"/>
          <p:cNvSpPr txBox="1"/>
          <p:nvPr/>
        </p:nvSpPr>
        <p:spPr>
          <a:xfrm>
            <a:off x="3048000" y="990600"/>
            <a:ext cx="2752805" cy="369332"/>
          </a:xfrm>
          <a:prstGeom prst="rect">
            <a:avLst/>
          </a:prstGeom>
          <a:noFill/>
        </p:spPr>
        <p:txBody>
          <a:bodyPr wrap="none" rtlCol="0">
            <a:spAutoFit/>
          </a:bodyPr>
          <a:lstStyle/>
          <a:p>
            <a:r>
              <a:rPr lang="en-US" dirty="0" smtClean="0"/>
              <a:t>GTK carrier specifications</a:t>
            </a:r>
            <a:endParaRPr lang="en-GB" dirty="0"/>
          </a:p>
        </p:txBody>
      </p:sp>
      <p:sp>
        <p:nvSpPr>
          <p:cNvPr id="20" name="Date Placeholder 19"/>
          <p:cNvSpPr>
            <a:spLocks noGrp="1"/>
          </p:cNvSpPr>
          <p:nvPr>
            <p:ph type="dt" sz="half" idx="10"/>
          </p:nvPr>
        </p:nvSpPr>
        <p:spPr/>
        <p:txBody>
          <a:bodyPr/>
          <a:lstStyle/>
          <a:p>
            <a:r>
              <a:rPr lang="en-US" smtClean="0"/>
              <a:t>3/23/2010</a:t>
            </a:r>
            <a:endParaRPr lang="en-GB"/>
          </a:p>
        </p:txBody>
      </p:sp>
      <p:sp>
        <p:nvSpPr>
          <p:cNvPr id="21" name="Slide Number Placeholder 20"/>
          <p:cNvSpPr>
            <a:spLocks noGrp="1"/>
          </p:cNvSpPr>
          <p:nvPr>
            <p:ph type="sldNum" sz="quarter" idx="12"/>
          </p:nvPr>
        </p:nvSpPr>
        <p:spPr/>
        <p:txBody>
          <a:bodyPr/>
          <a:lstStyle/>
          <a:p>
            <a:fld id="{46210D84-0A53-458A-865D-B0AA14937C41}" type="slidenum">
              <a:rPr lang="en-GB" smtClean="0"/>
              <a:pPr/>
              <a:t>17</a:t>
            </a:fld>
            <a:endParaRPr lang="en-GB"/>
          </a:p>
        </p:txBody>
      </p:sp>
      <p:sp>
        <p:nvSpPr>
          <p:cNvPr id="22" name="Footer Placeholder 21"/>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38800" y="5105400"/>
            <a:ext cx="3005631" cy="369332"/>
          </a:xfrm>
          <a:prstGeom prst="rect">
            <a:avLst/>
          </a:prstGeom>
          <a:noFill/>
        </p:spPr>
        <p:txBody>
          <a:bodyPr wrap="none" rtlCol="0">
            <a:spAutoFit/>
          </a:bodyPr>
          <a:lstStyle/>
          <a:p>
            <a:r>
              <a:rPr lang="en-US" dirty="0" smtClean="0"/>
              <a:t>Cross section representation</a:t>
            </a:r>
            <a:endParaRPr lang="en-GB" dirty="0"/>
          </a:p>
        </p:txBody>
      </p:sp>
      <p:graphicFrame>
        <p:nvGraphicFramePr>
          <p:cNvPr id="4099" name="Object 3"/>
          <p:cNvGraphicFramePr>
            <a:graphicFrameLocks noChangeAspect="1"/>
          </p:cNvGraphicFramePr>
          <p:nvPr/>
        </p:nvGraphicFramePr>
        <p:xfrm>
          <a:off x="533400" y="914400"/>
          <a:ext cx="8143875" cy="4575768"/>
        </p:xfrm>
        <a:graphic>
          <a:graphicData uri="http://schemas.openxmlformats.org/presentationml/2006/ole">
            <p:oleObj spid="_x0000_s4099" name="Visio" r:id="rId3" imgW="14086713" imgH="7915656" progId="Visio.Drawing.11">
              <p:embed/>
            </p:oleObj>
          </a:graphicData>
        </a:graphic>
      </p:graphicFrame>
      <p:sp>
        <p:nvSpPr>
          <p:cNvPr id="20" name="Date Placeholder 19"/>
          <p:cNvSpPr>
            <a:spLocks noGrp="1"/>
          </p:cNvSpPr>
          <p:nvPr>
            <p:ph type="dt" sz="half" idx="10"/>
          </p:nvPr>
        </p:nvSpPr>
        <p:spPr/>
        <p:txBody>
          <a:bodyPr/>
          <a:lstStyle/>
          <a:p>
            <a:r>
              <a:rPr lang="en-US" smtClean="0"/>
              <a:t>3/23/2010</a:t>
            </a:r>
            <a:endParaRPr lang="en-GB"/>
          </a:p>
        </p:txBody>
      </p:sp>
      <p:sp>
        <p:nvSpPr>
          <p:cNvPr id="21" name="Slide Number Placeholder 20"/>
          <p:cNvSpPr>
            <a:spLocks noGrp="1"/>
          </p:cNvSpPr>
          <p:nvPr>
            <p:ph type="sldNum" sz="quarter" idx="12"/>
          </p:nvPr>
        </p:nvSpPr>
        <p:spPr/>
        <p:txBody>
          <a:bodyPr/>
          <a:lstStyle/>
          <a:p>
            <a:fld id="{46210D84-0A53-458A-865D-B0AA14937C41}" type="slidenum">
              <a:rPr lang="en-GB" smtClean="0"/>
              <a:pPr/>
              <a:t>18</a:t>
            </a:fld>
            <a:endParaRPr lang="en-GB"/>
          </a:p>
        </p:txBody>
      </p:sp>
      <p:sp>
        <p:nvSpPr>
          <p:cNvPr id="22" name="Footer Placeholder 21"/>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NA62\vessel\GTK_interface_staircase.jpg"/>
          <p:cNvPicPr>
            <a:picLocks noChangeAspect="1" noChangeArrowheads="1"/>
          </p:cNvPicPr>
          <p:nvPr/>
        </p:nvPicPr>
        <p:blipFill>
          <a:blip r:embed="rId2" cstate="print"/>
          <a:srcRect/>
          <a:stretch>
            <a:fillRect/>
          </a:stretch>
        </p:blipFill>
        <p:spPr bwMode="auto">
          <a:xfrm>
            <a:off x="381000" y="1371600"/>
            <a:ext cx="6220461" cy="4724401"/>
          </a:xfrm>
          <a:prstGeom prst="rect">
            <a:avLst/>
          </a:prstGeom>
          <a:noFill/>
        </p:spPr>
      </p:pic>
      <p:sp>
        <p:nvSpPr>
          <p:cNvPr id="5" name="TextBox 4"/>
          <p:cNvSpPr txBox="1"/>
          <p:nvPr/>
        </p:nvSpPr>
        <p:spPr>
          <a:xfrm>
            <a:off x="2743200" y="5181600"/>
            <a:ext cx="692818" cy="369332"/>
          </a:xfrm>
          <a:prstGeom prst="rect">
            <a:avLst/>
          </a:prstGeom>
          <a:noFill/>
        </p:spPr>
        <p:txBody>
          <a:bodyPr wrap="none" rtlCol="0">
            <a:spAutoFit/>
          </a:bodyPr>
          <a:lstStyle/>
          <a:p>
            <a:r>
              <a:rPr lang="en-US" dirty="0" smtClean="0"/>
              <a:t>GND</a:t>
            </a:r>
            <a:endParaRPr lang="en-GB" dirty="0"/>
          </a:p>
        </p:txBody>
      </p:sp>
      <p:sp>
        <p:nvSpPr>
          <p:cNvPr id="6" name="TextBox 5"/>
          <p:cNvSpPr txBox="1"/>
          <p:nvPr/>
        </p:nvSpPr>
        <p:spPr>
          <a:xfrm>
            <a:off x="2133600" y="4648200"/>
            <a:ext cx="595035" cy="369332"/>
          </a:xfrm>
          <a:prstGeom prst="rect">
            <a:avLst/>
          </a:prstGeom>
          <a:noFill/>
        </p:spPr>
        <p:txBody>
          <a:bodyPr wrap="none" rtlCol="0">
            <a:spAutoFit/>
          </a:bodyPr>
          <a:lstStyle/>
          <a:p>
            <a:r>
              <a:rPr lang="en-US" dirty="0" smtClean="0">
                <a:latin typeface="Arial" pitchFamily="34" charset="0"/>
                <a:cs typeface="Arial" pitchFamily="34" charset="0"/>
              </a:rPr>
              <a:t>1V2</a:t>
            </a:r>
            <a:endParaRPr lang="en-GB" dirty="0">
              <a:latin typeface="Arial" pitchFamily="34" charset="0"/>
              <a:cs typeface="Arial" pitchFamily="34" charset="0"/>
            </a:endParaRPr>
          </a:p>
        </p:txBody>
      </p:sp>
      <p:sp>
        <p:nvSpPr>
          <p:cNvPr id="7" name="TextBox 6"/>
          <p:cNvSpPr txBox="1"/>
          <p:nvPr/>
        </p:nvSpPr>
        <p:spPr>
          <a:xfrm>
            <a:off x="1447800" y="4191000"/>
            <a:ext cx="595035" cy="369332"/>
          </a:xfrm>
          <a:prstGeom prst="rect">
            <a:avLst/>
          </a:prstGeom>
          <a:noFill/>
        </p:spPr>
        <p:txBody>
          <a:bodyPr wrap="none" rtlCol="0">
            <a:spAutoFit/>
          </a:bodyPr>
          <a:lstStyle/>
          <a:p>
            <a:r>
              <a:rPr lang="en-US" dirty="0" smtClean="0">
                <a:latin typeface="Arial" pitchFamily="34" charset="0"/>
                <a:cs typeface="Arial" pitchFamily="34" charset="0"/>
              </a:rPr>
              <a:t>2V5</a:t>
            </a:r>
            <a:endParaRPr lang="en-GB" dirty="0">
              <a:latin typeface="Arial" pitchFamily="34" charset="0"/>
              <a:cs typeface="Arial" pitchFamily="34" charset="0"/>
            </a:endParaRPr>
          </a:p>
        </p:txBody>
      </p:sp>
      <p:sp>
        <p:nvSpPr>
          <p:cNvPr id="8" name="TextBox 7"/>
          <p:cNvSpPr txBox="1"/>
          <p:nvPr/>
        </p:nvSpPr>
        <p:spPr>
          <a:xfrm>
            <a:off x="990600" y="2438400"/>
            <a:ext cx="1482585" cy="369332"/>
          </a:xfrm>
          <a:prstGeom prst="rect">
            <a:avLst/>
          </a:prstGeom>
          <a:noFill/>
        </p:spPr>
        <p:txBody>
          <a:bodyPr wrap="none" rtlCol="0">
            <a:spAutoFit/>
          </a:bodyPr>
          <a:lstStyle/>
          <a:p>
            <a:r>
              <a:rPr lang="en-US" dirty="0" smtClean="0"/>
              <a:t>Signals Layer</a:t>
            </a:r>
            <a:endParaRPr lang="en-GB" dirty="0"/>
          </a:p>
        </p:txBody>
      </p:sp>
      <p:sp>
        <p:nvSpPr>
          <p:cNvPr id="9" name="TextBox 8"/>
          <p:cNvSpPr txBox="1"/>
          <p:nvPr/>
        </p:nvSpPr>
        <p:spPr>
          <a:xfrm>
            <a:off x="914400" y="3733800"/>
            <a:ext cx="748923" cy="369332"/>
          </a:xfrm>
          <a:prstGeom prst="rect">
            <a:avLst/>
          </a:prstGeom>
          <a:noFill/>
        </p:spPr>
        <p:txBody>
          <a:bodyPr wrap="none" rtlCol="0">
            <a:spAutoFit/>
          </a:bodyPr>
          <a:lstStyle/>
          <a:p>
            <a:r>
              <a:rPr lang="en-US" dirty="0" smtClean="0">
                <a:latin typeface="Arial" pitchFamily="34" charset="0"/>
                <a:cs typeface="Arial" pitchFamily="34" charset="0"/>
              </a:rPr>
              <a:t>2V5A</a:t>
            </a:r>
            <a:endParaRPr lang="en-GB" dirty="0">
              <a:latin typeface="Arial" pitchFamily="34" charset="0"/>
              <a:cs typeface="Arial" pitchFamily="34" charset="0"/>
            </a:endParaRPr>
          </a:p>
        </p:txBody>
      </p:sp>
      <p:sp>
        <p:nvSpPr>
          <p:cNvPr id="10" name="TextBox 9"/>
          <p:cNvSpPr txBox="1"/>
          <p:nvPr/>
        </p:nvSpPr>
        <p:spPr>
          <a:xfrm>
            <a:off x="1219200" y="838200"/>
            <a:ext cx="6656822" cy="369332"/>
          </a:xfrm>
          <a:prstGeom prst="rect">
            <a:avLst/>
          </a:prstGeom>
          <a:noFill/>
        </p:spPr>
        <p:txBody>
          <a:bodyPr wrap="none" rtlCol="0">
            <a:spAutoFit/>
          </a:bodyPr>
          <a:lstStyle/>
          <a:p>
            <a:r>
              <a:rPr lang="en-US" dirty="0" smtClean="0"/>
              <a:t>Bonding representation between GTK  carrier and a Readout chip</a:t>
            </a:r>
            <a:endParaRPr lang="en-GB" dirty="0"/>
          </a:p>
        </p:txBody>
      </p:sp>
      <p:sp>
        <p:nvSpPr>
          <p:cNvPr id="11" name="Rectangle 10"/>
          <p:cNvSpPr/>
          <p:nvPr/>
        </p:nvSpPr>
        <p:spPr>
          <a:xfrm>
            <a:off x="6629400" y="4648200"/>
            <a:ext cx="2362200" cy="2031325"/>
          </a:xfrm>
          <a:prstGeom prst="rect">
            <a:avLst/>
          </a:prstGeom>
        </p:spPr>
        <p:txBody>
          <a:bodyPr wrap="square">
            <a:spAutoFit/>
          </a:bodyPr>
          <a:lstStyle/>
          <a:p>
            <a:r>
              <a:rPr lang="en-US" dirty="0" smtClean="0"/>
              <a:t>First </a:t>
            </a:r>
            <a:r>
              <a:rPr lang="en-US" dirty="0" smtClean="0"/>
              <a:t>possibility:</a:t>
            </a:r>
          </a:p>
          <a:p>
            <a:r>
              <a:rPr lang="en-US" dirty="0" smtClean="0"/>
              <a:t>This staircase carrier  allows full </a:t>
            </a:r>
            <a:r>
              <a:rPr lang="en-US" dirty="0" smtClean="0"/>
              <a:t>power planes </a:t>
            </a:r>
            <a:r>
              <a:rPr lang="en-US" dirty="0" smtClean="0"/>
              <a:t>for </a:t>
            </a:r>
            <a:r>
              <a:rPr lang="en-US" dirty="0" smtClean="0"/>
              <a:t>the supplies</a:t>
            </a:r>
            <a:r>
              <a:rPr lang="en-US" dirty="0" smtClean="0"/>
              <a:t> and avoids creating “Swiss cheese”  power planes</a:t>
            </a:r>
            <a:endParaRPr lang="en-GB" dirty="0"/>
          </a:p>
        </p:txBody>
      </p:sp>
      <p:sp>
        <p:nvSpPr>
          <p:cNvPr id="25" name="Date Placeholder 24"/>
          <p:cNvSpPr>
            <a:spLocks noGrp="1"/>
          </p:cNvSpPr>
          <p:nvPr>
            <p:ph type="dt" sz="half" idx="10"/>
          </p:nvPr>
        </p:nvSpPr>
        <p:spPr/>
        <p:txBody>
          <a:bodyPr/>
          <a:lstStyle/>
          <a:p>
            <a:r>
              <a:rPr lang="en-US" smtClean="0"/>
              <a:t>3/23/2010</a:t>
            </a:r>
            <a:endParaRPr lang="en-GB"/>
          </a:p>
        </p:txBody>
      </p:sp>
      <p:sp>
        <p:nvSpPr>
          <p:cNvPr id="26" name="Slide Number Placeholder 25"/>
          <p:cNvSpPr>
            <a:spLocks noGrp="1"/>
          </p:cNvSpPr>
          <p:nvPr>
            <p:ph type="sldNum" sz="quarter" idx="12"/>
          </p:nvPr>
        </p:nvSpPr>
        <p:spPr/>
        <p:txBody>
          <a:bodyPr/>
          <a:lstStyle/>
          <a:p>
            <a:fld id="{46210D84-0A53-458A-865D-B0AA14937C41}" type="slidenum">
              <a:rPr lang="en-GB" smtClean="0"/>
              <a:pPr/>
              <a:t>19</a:t>
            </a:fld>
            <a:endParaRPr lang="en-GB"/>
          </a:p>
        </p:txBody>
      </p:sp>
      <p:sp>
        <p:nvSpPr>
          <p:cNvPr id="27" name="Footer Placeholder 26"/>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990600"/>
            <a:ext cx="2974848" cy="1828800"/>
          </a:xfrm>
        </p:spPr>
        <p:txBody>
          <a:bodyPr/>
          <a:lstStyle/>
          <a:p>
            <a:r>
              <a:rPr lang="en-US" dirty="0" smtClean="0"/>
              <a:t>OUTLINE</a:t>
            </a:r>
            <a:br>
              <a:rPr lang="en-US" dirty="0" smtClean="0"/>
            </a:br>
            <a:endParaRPr lang="en-GB" dirty="0"/>
          </a:p>
        </p:txBody>
      </p:sp>
      <p:sp>
        <p:nvSpPr>
          <p:cNvPr id="3" name="Subtitle 2"/>
          <p:cNvSpPr>
            <a:spLocks noGrp="1"/>
          </p:cNvSpPr>
          <p:nvPr>
            <p:ph type="subTitle" idx="1"/>
          </p:nvPr>
        </p:nvSpPr>
        <p:spPr>
          <a:xfrm>
            <a:off x="533400" y="2514600"/>
            <a:ext cx="7854696" cy="3200400"/>
          </a:xfrm>
        </p:spPr>
        <p:txBody>
          <a:bodyPr>
            <a:normAutofit fontScale="32500" lnSpcReduction="20000"/>
          </a:bodyPr>
          <a:lstStyle/>
          <a:p>
            <a:pPr algn="l">
              <a:buFont typeface="Arial" pitchFamily="34" charset="0"/>
              <a:buChar char="•"/>
            </a:pPr>
            <a:r>
              <a:rPr lang="en-US" sz="8000" dirty="0" smtClean="0"/>
              <a:t> Vessel dimensions</a:t>
            </a:r>
          </a:p>
          <a:p>
            <a:pPr algn="l">
              <a:buFont typeface="Arial" pitchFamily="34" charset="0"/>
              <a:buChar char="•"/>
            </a:pPr>
            <a:r>
              <a:rPr lang="en-US" sz="8000" dirty="0" smtClean="0"/>
              <a:t> GTK assembly carrier</a:t>
            </a:r>
          </a:p>
          <a:p>
            <a:pPr algn="l">
              <a:buFont typeface="Arial" pitchFamily="34" charset="0"/>
              <a:buChar char="•"/>
            </a:pPr>
            <a:r>
              <a:rPr lang="en-US" sz="8000" dirty="0" smtClean="0"/>
              <a:t> Electrical  connections</a:t>
            </a:r>
          </a:p>
          <a:p>
            <a:pPr algn="l">
              <a:buFont typeface="Arial" pitchFamily="34" charset="0"/>
              <a:buChar char="•"/>
            </a:pPr>
            <a:r>
              <a:rPr lang="en-US" sz="8000" dirty="0" smtClean="0"/>
              <a:t> Cooling pipes integration</a:t>
            </a:r>
          </a:p>
          <a:p>
            <a:pPr algn="l">
              <a:buFont typeface="Arial" pitchFamily="34" charset="0"/>
              <a:buChar char="•"/>
            </a:pPr>
            <a:r>
              <a:rPr lang="en-US" sz="8000" dirty="0" smtClean="0"/>
              <a:t> Vessel alignment with the beam </a:t>
            </a:r>
          </a:p>
          <a:p>
            <a:pPr algn="l">
              <a:buFont typeface="Arial" pitchFamily="34" charset="0"/>
              <a:buChar char="•"/>
            </a:pPr>
            <a:r>
              <a:rPr lang="en-US" sz="8000" dirty="0" smtClean="0"/>
              <a:t> Next steps</a:t>
            </a:r>
          </a:p>
          <a:p>
            <a:pPr algn="l">
              <a:buFont typeface="Arial" pitchFamily="34" charset="0"/>
              <a:buChar char="•"/>
            </a:pPr>
            <a:r>
              <a:rPr lang="en-US" sz="8000" dirty="0" smtClean="0"/>
              <a:t> Conclusion</a:t>
            </a:r>
          </a:p>
          <a:p>
            <a:pPr algn="l">
              <a:buFont typeface="Arial" pitchFamily="34" charset="0"/>
              <a:buChar char="•"/>
            </a:pPr>
            <a:endParaRPr lang="en-GB" dirty="0"/>
          </a:p>
        </p:txBody>
      </p:sp>
      <p:sp>
        <p:nvSpPr>
          <p:cNvPr id="19" name="Date Placeholder 18"/>
          <p:cNvSpPr>
            <a:spLocks noGrp="1"/>
          </p:cNvSpPr>
          <p:nvPr>
            <p:ph type="dt" sz="half" idx="10"/>
          </p:nvPr>
        </p:nvSpPr>
        <p:spPr/>
        <p:txBody>
          <a:bodyPr/>
          <a:lstStyle/>
          <a:p>
            <a:r>
              <a:rPr lang="en-US" smtClean="0"/>
              <a:t>3/23/2010</a:t>
            </a:r>
            <a:endParaRPr lang="en-GB"/>
          </a:p>
        </p:txBody>
      </p:sp>
      <p:sp>
        <p:nvSpPr>
          <p:cNvPr id="20" name="Slide Number Placeholder 19"/>
          <p:cNvSpPr>
            <a:spLocks noGrp="1"/>
          </p:cNvSpPr>
          <p:nvPr>
            <p:ph type="sldNum" sz="quarter" idx="12"/>
          </p:nvPr>
        </p:nvSpPr>
        <p:spPr/>
        <p:txBody>
          <a:bodyPr/>
          <a:lstStyle/>
          <a:p>
            <a:fld id="{46210D84-0A53-458A-865D-B0AA14937C41}" type="slidenum">
              <a:rPr lang="en-GB" smtClean="0"/>
              <a:pPr/>
              <a:t>2</a:t>
            </a:fld>
            <a:endParaRPr lang="en-GB"/>
          </a:p>
        </p:txBody>
      </p:sp>
      <p:sp>
        <p:nvSpPr>
          <p:cNvPr id="21" name="Footer Placeholder 20"/>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914400"/>
            <a:ext cx="6656822" cy="369332"/>
          </a:xfrm>
          <a:prstGeom prst="rect">
            <a:avLst/>
          </a:prstGeom>
          <a:noFill/>
        </p:spPr>
        <p:txBody>
          <a:bodyPr wrap="none" rtlCol="0">
            <a:spAutoFit/>
          </a:bodyPr>
          <a:lstStyle/>
          <a:p>
            <a:r>
              <a:rPr lang="en-US" dirty="0" smtClean="0"/>
              <a:t>Bonding representation between GTK  carrier and a Readout chip</a:t>
            </a:r>
            <a:endParaRPr lang="en-GB" dirty="0"/>
          </a:p>
        </p:txBody>
      </p:sp>
      <p:pic>
        <p:nvPicPr>
          <p:cNvPr id="13314" name="Picture 2" descr="C:\NA62\vessel\Bonding_details3.jpg"/>
          <p:cNvPicPr>
            <a:picLocks noChangeAspect="1" noChangeArrowheads="1"/>
          </p:cNvPicPr>
          <p:nvPr/>
        </p:nvPicPr>
        <p:blipFill>
          <a:blip r:embed="rId2" cstate="print"/>
          <a:srcRect/>
          <a:stretch>
            <a:fillRect/>
          </a:stretch>
        </p:blipFill>
        <p:spPr bwMode="auto">
          <a:xfrm>
            <a:off x="609600" y="1600200"/>
            <a:ext cx="5867400" cy="4456253"/>
          </a:xfrm>
          <a:prstGeom prst="rect">
            <a:avLst/>
          </a:prstGeom>
          <a:noFill/>
        </p:spPr>
      </p:pic>
      <p:sp>
        <p:nvSpPr>
          <p:cNvPr id="12" name="TextBox 11"/>
          <p:cNvSpPr txBox="1"/>
          <p:nvPr/>
        </p:nvSpPr>
        <p:spPr>
          <a:xfrm>
            <a:off x="6477000" y="3581400"/>
            <a:ext cx="2514600" cy="1200329"/>
          </a:xfrm>
          <a:prstGeom prst="rect">
            <a:avLst/>
          </a:prstGeom>
          <a:noFill/>
        </p:spPr>
        <p:txBody>
          <a:bodyPr wrap="square" rtlCol="0">
            <a:spAutoFit/>
          </a:bodyPr>
          <a:lstStyle/>
          <a:p>
            <a:r>
              <a:rPr lang="en-US" dirty="0" smtClean="0"/>
              <a:t>Second </a:t>
            </a:r>
            <a:r>
              <a:rPr lang="en-US" dirty="0" smtClean="0"/>
              <a:t>possibility:</a:t>
            </a:r>
          </a:p>
          <a:p>
            <a:r>
              <a:rPr lang="en-US" dirty="0" smtClean="0"/>
              <a:t>Power supplies on </a:t>
            </a:r>
            <a:r>
              <a:rPr lang="en-US" dirty="0" smtClean="0"/>
              <a:t>bus bars dedicated for each chip.</a:t>
            </a:r>
            <a:endParaRPr lang="en-GB" dirty="0"/>
          </a:p>
        </p:txBody>
      </p:sp>
      <p:sp>
        <p:nvSpPr>
          <p:cNvPr id="13" name="TextBox 12"/>
          <p:cNvSpPr txBox="1"/>
          <p:nvPr/>
        </p:nvSpPr>
        <p:spPr>
          <a:xfrm>
            <a:off x="2971800" y="4343400"/>
            <a:ext cx="692818" cy="369332"/>
          </a:xfrm>
          <a:prstGeom prst="rect">
            <a:avLst/>
          </a:prstGeom>
          <a:noFill/>
        </p:spPr>
        <p:txBody>
          <a:bodyPr wrap="square" rtlCol="0">
            <a:spAutoFit/>
          </a:bodyPr>
          <a:lstStyle/>
          <a:p>
            <a:r>
              <a:rPr lang="en-US" dirty="0" smtClean="0"/>
              <a:t>GND</a:t>
            </a:r>
            <a:endParaRPr lang="en-GB" dirty="0"/>
          </a:p>
        </p:txBody>
      </p:sp>
      <p:sp>
        <p:nvSpPr>
          <p:cNvPr id="14" name="TextBox 13"/>
          <p:cNvSpPr txBox="1"/>
          <p:nvPr/>
        </p:nvSpPr>
        <p:spPr>
          <a:xfrm>
            <a:off x="2209800" y="4191000"/>
            <a:ext cx="595035" cy="369332"/>
          </a:xfrm>
          <a:prstGeom prst="rect">
            <a:avLst/>
          </a:prstGeom>
          <a:noFill/>
        </p:spPr>
        <p:txBody>
          <a:bodyPr wrap="none" rtlCol="0">
            <a:spAutoFit/>
          </a:bodyPr>
          <a:lstStyle/>
          <a:p>
            <a:r>
              <a:rPr lang="en-US" dirty="0" smtClean="0">
                <a:latin typeface="Arial" pitchFamily="34" charset="0"/>
              </a:rPr>
              <a:t>1V2</a:t>
            </a:r>
            <a:endParaRPr lang="en-GB" dirty="0">
              <a:latin typeface="Arial" pitchFamily="34" charset="0"/>
            </a:endParaRPr>
          </a:p>
        </p:txBody>
      </p:sp>
      <p:sp>
        <p:nvSpPr>
          <p:cNvPr id="15" name="TextBox 14"/>
          <p:cNvSpPr txBox="1"/>
          <p:nvPr/>
        </p:nvSpPr>
        <p:spPr>
          <a:xfrm>
            <a:off x="1371600" y="4114800"/>
            <a:ext cx="595035" cy="369332"/>
          </a:xfrm>
          <a:prstGeom prst="rect">
            <a:avLst/>
          </a:prstGeom>
          <a:noFill/>
        </p:spPr>
        <p:txBody>
          <a:bodyPr wrap="none" rtlCol="0">
            <a:spAutoFit/>
          </a:bodyPr>
          <a:lstStyle/>
          <a:p>
            <a:r>
              <a:rPr lang="en-US" dirty="0" smtClean="0">
                <a:latin typeface="Arial" pitchFamily="34" charset="0"/>
              </a:rPr>
              <a:t>2V5</a:t>
            </a:r>
            <a:endParaRPr lang="en-GB" dirty="0">
              <a:latin typeface="Arial" pitchFamily="34" charset="0"/>
            </a:endParaRPr>
          </a:p>
        </p:txBody>
      </p:sp>
      <p:sp>
        <p:nvSpPr>
          <p:cNvPr id="16" name="TextBox 15"/>
          <p:cNvSpPr txBox="1"/>
          <p:nvPr/>
        </p:nvSpPr>
        <p:spPr>
          <a:xfrm>
            <a:off x="990600" y="3276600"/>
            <a:ext cx="886781" cy="369332"/>
          </a:xfrm>
          <a:prstGeom prst="rect">
            <a:avLst/>
          </a:prstGeom>
          <a:noFill/>
        </p:spPr>
        <p:txBody>
          <a:bodyPr wrap="none" rtlCol="0">
            <a:spAutoFit/>
          </a:bodyPr>
          <a:lstStyle/>
          <a:p>
            <a:r>
              <a:rPr lang="en-US" dirty="0" smtClean="0"/>
              <a:t>Signals</a:t>
            </a:r>
          </a:p>
        </p:txBody>
      </p:sp>
      <p:sp>
        <p:nvSpPr>
          <p:cNvPr id="29" name="Date Placeholder 28"/>
          <p:cNvSpPr>
            <a:spLocks noGrp="1"/>
          </p:cNvSpPr>
          <p:nvPr>
            <p:ph type="dt" sz="half" idx="10"/>
          </p:nvPr>
        </p:nvSpPr>
        <p:spPr/>
        <p:txBody>
          <a:bodyPr/>
          <a:lstStyle/>
          <a:p>
            <a:r>
              <a:rPr lang="en-US" smtClean="0"/>
              <a:t>3/23/2010</a:t>
            </a:r>
            <a:endParaRPr lang="en-GB"/>
          </a:p>
        </p:txBody>
      </p:sp>
      <p:sp>
        <p:nvSpPr>
          <p:cNvPr id="30" name="Slide Number Placeholder 29"/>
          <p:cNvSpPr>
            <a:spLocks noGrp="1"/>
          </p:cNvSpPr>
          <p:nvPr>
            <p:ph type="sldNum" sz="quarter" idx="12"/>
          </p:nvPr>
        </p:nvSpPr>
        <p:spPr/>
        <p:txBody>
          <a:bodyPr/>
          <a:lstStyle/>
          <a:p>
            <a:fld id="{46210D84-0A53-458A-865D-B0AA14937C41}" type="slidenum">
              <a:rPr lang="en-GB" smtClean="0"/>
              <a:pPr/>
              <a:t>20</a:t>
            </a:fld>
            <a:endParaRPr lang="en-GB"/>
          </a:p>
        </p:txBody>
      </p:sp>
      <p:sp>
        <p:nvSpPr>
          <p:cNvPr id="31" name="Footer Placeholder 30"/>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51648" cy="1828800"/>
          </a:xfrm>
        </p:spPr>
        <p:txBody>
          <a:bodyPr/>
          <a:lstStyle/>
          <a:p>
            <a:pPr algn="l"/>
            <a:r>
              <a:rPr lang="en-US" dirty="0" smtClean="0"/>
              <a:t>Cooling pipe integration</a:t>
            </a:r>
            <a:endParaRPr lang="en-GB" dirty="0"/>
          </a:p>
        </p:txBody>
      </p:sp>
      <p:sp>
        <p:nvSpPr>
          <p:cNvPr id="18" name="Date Placeholder 17"/>
          <p:cNvSpPr>
            <a:spLocks noGrp="1"/>
          </p:cNvSpPr>
          <p:nvPr>
            <p:ph type="dt" sz="half" idx="10"/>
          </p:nvPr>
        </p:nvSpPr>
        <p:spPr/>
        <p:txBody>
          <a:bodyPr/>
          <a:lstStyle/>
          <a:p>
            <a:r>
              <a:rPr lang="en-US" smtClean="0"/>
              <a:t>3/23/2010</a:t>
            </a:r>
            <a:endParaRPr lang="en-GB"/>
          </a:p>
        </p:txBody>
      </p:sp>
      <p:sp>
        <p:nvSpPr>
          <p:cNvPr id="19" name="Slide Number Placeholder 18"/>
          <p:cNvSpPr>
            <a:spLocks noGrp="1"/>
          </p:cNvSpPr>
          <p:nvPr>
            <p:ph type="sldNum" sz="quarter" idx="12"/>
          </p:nvPr>
        </p:nvSpPr>
        <p:spPr/>
        <p:txBody>
          <a:bodyPr/>
          <a:lstStyle/>
          <a:p>
            <a:fld id="{46210D84-0A53-458A-865D-B0AA14937C41}" type="slidenum">
              <a:rPr lang="en-GB" smtClean="0"/>
              <a:pPr/>
              <a:t>21</a:t>
            </a:fld>
            <a:endParaRPr lang="en-GB"/>
          </a:p>
        </p:txBody>
      </p:sp>
      <p:sp>
        <p:nvSpPr>
          <p:cNvPr id="20" name="Footer Placeholder 19"/>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762000"/>
            <a:ext cx="6335709" cy="369332"/>
          </a:xfrm>
          <a:prstGeom prst="rect">
            <a:avLst/>
          </a:prstGeom>
          <a:noFill/>
        </p:spPr>
        <p:txBody>
          <a:bodyPr wrap="none" rtlCol="0">
            <a:spAutoFit/>
          </a:bodyPr>
          <a:lstStyle/>
          <a:p>
            <a:r>
              <a:rPr lang="en-US" dirty="0" smtClean="0"/>
              <a:t>using </a:t>
            </a:r>
            <a:r>
              <a:rPr lang="en-US" dirty="0" smtClean="0"/>
              <a:t>the </a:t>
            </a:r>
            <a:r>
              <a:rPr lang="en-US" dirty="0" err="1" smtClean="0"/>
              <a:t>Aluminium</a:t>
            </a:r>
            <a:r>
              <a:rPr lang="en-US" dirty="0" smtClean="0"/>
              <a:t> support with a pressure-tight connector </a:t>
            </a:r>
            <a:endParaRPr lang="en-GB" dirty="0"/>
          </a:p>
        </p:txBody>
      </p:sp>
      <p:pic>
        <p:nvPicPr>
          <p:cNvPr id="9219" name="Picture 3" descr="C:\NA62\vessel\nano_port3.jpg"/>
          <p:cNvPicPr>
            <a:picLocks noChangeAspect="1" noChangeArrowheads="1"/>
          </p:cNvPicPr>
          <p:nvPr/>
        </p:nvPicPr>
        <p:blipFill>
          <a:blip r:embed="rId2" cstate="print"/>
          <a:srcRect/>
          <a:stretch>
            <a:fillRect/>
          </a:stretch>
        </p:blipFill>
        <p:spPr bwMode="auto">
          <a:xfrm>
            <a:off x="1066800" y="1295400"/>
            <a:ext cx="6604014" cy="4972050"/>
          </a:xfrm>
          <a:prstGeom prst="rect">
            <a:avLst/>
          </a:prstGeom>
          <a:noFill/>
        </p:spPr>
      </p:pic>
      <p:sp>
        <p:nvSpPr>
          <p:cNvPr id="10" name="TextBox 9"/>
          <p:cNvSpPr txBox="1"/>
          <p:nvPr/>
        </p:nvSpPr>
        <p:spPr>
          <a:xfrm>
            <a:off x="4572001" y="3276600"/>
            <a:ext cx="3200400" cy="1200329"/>
          </a:xfrm>
          <a:prstGeom prst="rect">
            <a:avLst/>
          </a:prstGeom>
          <a:noFill/>
        </p:spPr>
        <p:txBody>
          <a:bodyPr wrap="square" rtlCol="0">
            <a:spAutoFit/>
          </a:bodyPr>
          <a:lstStyle/>
          <a:p>
            <a:r>
              <a:rPr lang="en-US" dirty="0" smtClean="0"/>
              <a:t>Cooling pipe </a:t>
            </a:r>
            <a:r>
              <a:rPr lang="en-US" dirty="0" smtClean="0"/>
              <a:t>inlet should be isolated from the </a:t>
            </a:r>
            <a:r>
              <a:rPr lang="en-US" dirty="0" err="1" smtClean="0"/>
              <a:t>A</a:t>
            </a:r>
            <a:r>
              <a:rPr lang="en-US" dirty="0" err="1" smtClean="0"/>
              <a:t>luminium</a:t>
            </a:r>
            <a:r>
              <a:rPr lang="en-US" dirty="0" smtClean="0"/>
              <a:t> support</a:t>
            </a:r>
          </a:p>
          <a:p>
            <a:endParaRPr lang="en-GB" dirty="0"/>
          </a:p>
        </p:txBody>
      </p:sp>
      <p:cxnSp>
        <p:nvCxnSpPr>
          <p:cNvPr id="12" name="Straight Arrow Connector 11"/>
          <p:cNvCxnSpPr/>
          <p:nvPr/>
        </p:nvCxnSpPr>
        <p:spPr>
          <a:xfrm rot="10800000">
            <a:off x="3352800" y="3276600"/>
            <a:ext cx="1143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r>
              <a:rPr lang="en-US" smtClean="0"/>
              <a:t>3/23/2010</a:t>
            </a:r>
            <a:endParaRPr lang="en-GB"/>
          </a:p>
        </p:txBody>
      </p:sp>
      <p:sp>
        <p:nvSpPr>
          <p:cNvPr id="25" name="Slide Number Placeholder 24"/>
          <p:cNvSpPr>
            <a:spLocks noGrp="1"/>
          </p:cNvSpPr>
          <p:nvPr>
            <p:ph type="sldNum" sz="quarter" idx="12"/>
          </p:nvPr>
        </p:nvSpPr>
        <p:spPr/>
        <p:txBody>
          <a:bodyPr/>
          <a:lstStyle/>
          <a:p>
            <a:fld id="{46210D84-0A53-458A-865D-B0AA14937C41}" type="slidenum">
              <a:rPr lang="en-GB" smtClean="0"/>
              <a:pPr/>
              <a:t>22</a:t>
            </a:fld>
            <a:endParaRPr lang="en-GB"/>
          </a:p>
        </p:txBody>
      </p:sp>
      <p:sp>
        <p:nvSpPr>
          <p:cNvPr id="26" name="Footer Placeholder 25"/>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90800"/>
            <a:ext cx="8915400" cy="1828800"/>
          </a:xfrm>
        </p:spPr>
        <p:txBody>
          <a:bodyPr>
            <a:normAutofit fontScale="90000"/>
          </a:bodyPr>
          <a:lstStyle/>
          <a:p>
            <a:pPr algn="ctr"/>
            <a:r>
              <a:rPr lang="en-US" dirty="0" smtClean="0"/>
              <a:t>GTK Vessel</a:t>
            </a:r>
            <a:br>
              <a:rPr lang="en-US" dirty="0" smtClean="0"/>
            </a:br>
            <a:r>
              <a:rPr lang="en-US" dirty="0" smtClean="0"/>
              <a:t>&amp;</a:t>
            </a:r>
            <a:br>
              <a:rPr lang="en-US" dirty="0" smtClean="0"/>
            </a:br>
            <a:r>
              <a:rPr lang="en-US" dirty="0" smtClean="0"/>
              <a:t>Beam</a:t>
            </a:r>
            <a:br>
              <a:rPr lang="en-US" dirty="0" smtClean="0"/>
            </a:br>
            <a:r>
              <a:rPr lang="en-US" dirty="0" smtClean="0"/>
              <a:t>Positioning</a:t>
            </a:r>
            <a:endParaRPr lang="en-GB" dirty="0"/>
          </a:p>
        </p:txBody>
      </p:sp>
      <p:sp>
        <p:nvSpPr>
          <p:cNvPr id="18" name="Date Placeholder 17"/>
          <p:cNvSpPr>
            <a:spLocks noGrp="1"/>
          </p:cNvSpPr>
          <p:nvPr>
            <p:ph type="dt" sz="half" idx="10"/>
          </p:nvPr>
        </p:nvSpPr>
        <p:spPr/>
        <p:txBody>
          <a:bodyPr/>
          <a:lstStyle/>
          <a:p>
            <a:r>
              <a:rPr lang="en-US" smtClean="0"/>
              <a:t>3/23/2010</a:t>
            </a:r>
            <a:endParaRPr lang="en-GB"/>
          </a:p>
        </p:txBody>
      </p:sp>
      <p:sp>
        <p:nvSpPr>
          <p:cNvPr id="19" name="Slide Number Placeholder 18"/>
          <p:cNvSpPr>
            <a:spLocks noGrp="1"/>
          </p:cNvSpPr>
          <p:nvPr>
            <p:ph type="sldNum" sz="quarter" idx="12"/>
          </p:nvPr>
        </p:nvSpPr>
        <p:spPr/>
        <p:txBody>
          <a:bodyPr/>
          <a:lstStyle/>
          <a:p>
            <a:fld id="{46210D84-0A53-458A-865D-B0AA14937C41}" type="slidenum">
              <a:rPr lang="en-GB" smtClean="0"/>
              <a:pPr/>
              <a:t>23</a:t>
            </a:fld>
            <a:endParaRPr lang="en-GB"/>
          </a:p>
        </p:txBody>
      </p:sp>
      <p:sp>
        <p:nvSpPr>
          <p:cNvPr id="20" name="Footer Placeholder 19"/>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762000"/>
            <a:ext cx="2610779" cy="369332"/>
          </a:xfrm>
          <a:prstGeom prst="rect">
            <a:avLst/>
          </a:prstGeom>
          <a:noFill/>
        </p:spPr>
        <p:txBody>
          <a:bodyPr wrap="none" rtlCol="0">
            <a:spAutoFit/>
          </a:bodyPr>
          <a:lstStyle/>
          <a:p>
            <a:r>
              <a:rPr lang="en-US" dirty="0" smtClean="0"/>
              <a:t>GTK Vessel and </a:t>
            </a:r>
            <a:r>
              <a:rPr lang="en-US" dirty="0" smtClean="0"/>
              <a:t>XY </a:t>
            </a:r>
            <a:r>
              <a:rPr lang="en-US" dirty="0" smtClean="0"/>
              <a:t>table</a:t>
            </a:r>
            <a:endParaRPr lang="en-GB" dirty="0"/>
          </a:p>
        </p:txBody>
      </p:sp>
      <p:pic>
        <p:nvPicPr>
          <p:cNvPr id="12291" name="Picture 3" descr="C:\NA62\flexible.jpg"/>
          <p:cNvPicPr>
            <a:picLocks noChangeAspect="1" noChangeArrowheads="1"/>
          </p:cNvPicPr>
          <p:nvPr/>
        </p:nvPicPr>
        <p:blipFill>
          <a:blip r:embed="rId2" cstate="print"/>
          <a:srcRect/>
          <a:stretch>
            <a:fillRect/>
          </a:stretch>
        </p:blipFill>
        <p:spPr bwMode="auto">
          <a:xfrm rot="16200000">
            <a:off x="7073900" y="2451100"/>
            <a:ext cx="1397000" cy="1219200"/>
          </a:xfrm>
          <a:prstGeom prst="rect">
            <a:avLst/>
          </a:prstGeom>
          <a:noFill/>
        </p:spPr>
      </p:pic>
      <p:sp>
        <p:nvSpPr>
          <p:cNvPr id="12" name="TextBox 11"/>
          <p:cNvSpPr txBox="1"/>
          <p:nvPr/>
        </p:nvSpPr>
        <p:spPr>
          <a:xfrm>
            <a:off x="6629400" y="3886200"/>
            <a:ext cx="2514600" cy="1754326"/>
          </a:xfrm>
          <a:prstGeom prst="rect">
            <a:avLst/>
          </a:prstGeom>
          <a:noFill/>
        </p:spPr>
        <p:txBody>
          <a:bodyPr wrap="square" rtlCol="0">
            <a:spAutoFit/>
          </a:bodyPr>
          <a:lstStyle/>
          <a:p>
            <a:r>
              <a:rPr lang="en-US" dirty="0" smtClean="0"/>
              <a:t>Connections with the beam pipe </a:t>
            </a:r>
            <a:r>
              <a:rPr lang="en-US" dirty="0" smtClean="0"/>
              <a:t>are made  </a:t>
            </a:r>
            <a:r>
              <a:rPr lang="en-US" dirty="0" smtClean="0"/>
              <a:t>using </a:t>
            </a:r>
            <a:r>
              <a:rPr lang="en-US" dirty="0" smtClean="0"/>
              <a:t>bellows </a:t>
            </a:r>
            <a:r>
              <a:rPr lang="en-US" dirty="0" smtClean="0"/>
              <a:t>to </a:t>
            </a:r>
            <a:r>
              <a:rPr lang="en-US" dirty="0" smtClean="0"/>
              <a:t>ensure </a:t>
            </a:r>
            <a:r>
              <a:rPr lang="en-US" dirty="0" smtClean="0"/>
              <a:t>enough length and </a:t>
            </a:r>
            <a:r>
              <a:rPr lang="en-US" dirty="0" smtClean="0"/>
              <a:t>to relieve mechanical stress .</a:t>
            </a:r>
            <a:endParaRPr lang="en-GB" dirty="0"/>
          </a:p>
        </p:txBody>
      </p:sp>
      <p:pic>
        <p:nvPicPr>
          <p:cNvPr id="2050" name="Picture 2" descr="C:\NA62\vessel\vessel_xy_table_mires.jpg"/>
          <p:cNvPicPr>
            <a:picLocks noChangeAspect="1" noChangeArrowheads="1"/>
          </p:cNvPicPr>
          <p:nvPr/>
        </p:nvPicPr>
        <p:blipFill>
          <a:blip r:embed="rId3" cstate="print"/>
          <a:srcRect/>
          <a:stretch>
            <a:fillRect/>
          </a:stretch>
        </p:blipFill>
        <p:spPr bwMode="auto">
          <a:xfrm>
            <a:off x="381000" y="1371600"/>
            <a:ext cx="6058790" cy="4229101"/>
          </a:xfrm>
          <a:prstGeom prst="rect">
            <a:avLst/>
          </a:prstGeom>
          <a:noFill/>
        </p:spPr>
      </p:pic>
      <p:sp>
        <p:nvSpPr>
          <p:cNvPr id="22" name="Date Placeholder 21"/>
          <p:cNvSpPr>
            <a:spLocks noGrp="1"/>
          </p:cNvSpPr>
          <p:nvPr>
            <p:ph type="dt" sz="half" idx="10"/>
          </p:nvPr>
        </p:nvSpPr>
        <p:spPr/>
        <p:txBody>
          <a:bodyPr/>
          <a:lstStyle/>
          <a:p>
            <a:r>
              <a:rPr lang="en-US" smtClean="0"/>
              <a:t>3/23/2010</a:t>
            </a:r>
            <a:endParaRPr lang="en-GB"/>
          </a:p>
        </p:txBody>
      </p:sp>
      <p:sp>
        <p:nvSpPr>
          <p:cNvPr id="23" name="Slide Number Placeholder 22"/>
          <p:cNvSpPr>
            <a:spLocks noGrp="1"/>
          </p:cNvSpPr>
          <p:nvPr>
            <p:ph type="sldNum" sz="quarter" idx="12"/>
          </p:nvPr>
        </p:nvSpPr>
        <p:spPr/>
        <p:txBody>
          <a:bodyPr/>
          <a:lstStyle/>
          <a:p>
            <a:fld id="{46210D84-0A53-458A-865D-B0AA14937C41}" type="slidenum">
              <a:rPr lang="en-GB" smtClean="0"/>
              <a:pPr/>
              <a:t>24</a:t>
            </a:fld>
            <a:endParaRPr lang="en-GB"/>
          </a:p>
        </p:txBody>
      </p:sp>
      <p:sp>
        <p:nvSpPr>
          <p:cNvPr id="24" name="Footer Placeholder 23"/>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1981200"/>
            <a:ext cx="8991600" cy="4389120"/>
          </a:xfrm>
          <a:prstGeom prst="rect">
            <a:avLst/>
          </a:prstGeom>
        </p:spPr>
        <p:txBody>
          <a:bodyPr vert="horz" lIns="0" rIns="18288">
            <a:normAutofit fontScale="92500" lnSpcReduction="20000"/>
          </a:bodyPr>
          <a:lstStyle/>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Design &amp; construct vessel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prototype.</a:t>
            </a: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dirty="0" smtClean="0"/>
              <a:t> </a:t>
            </a:r>
            <a:r>
              <a:rPr lang="en-US" sz="2600" dirty="0" smtClean="0"/>
              <a:t>Define the chip interface.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Study, design &amp; construction of assembly carrier prototype </a:t>
            </a:r>
          </a:p>
          <a:p>
            <a:pPr marL="0" marR="45720" lvl="0" indent="0" defTabSz="914400" rtl="0" eaLnBrk="1" fontAlgn="auto" latinLnBrk="0" hangingPunct="1">
              <a:lnSpc>
                <a:spcPct val="100000"/>
              </a:lnSpc>
              <a:spcBef>
                <a:spcPct val="20000"/>
              </a:spcBef>
              <a:spcAft>
                <a:spcPts val="0"/>
              </a:spcAft>
              <a:buClr>
                <a:schemeClr val="accent3"/>
              </a:buClr>
              <a:buSzPct val="95000"/>
              <a:tabLst/>
              <a:defRPr/>
            </a:pPr>
            <a:r>
              <a:rPr lang="en-US" sz="2600" dirty="0"/>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(PCB)</a:t>
            </a:r>
          </a:p>
          <a:p>
            <a:pPr marL="457200" marR="0" lvl="1"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Mechanical dimensions</a:t>
            </a:r>
          </a:p>
          <a:p>
            <a:pPr marL="457200" marR="0" lvl="1"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Signal integrity (6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Gbit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/s per chip)</a:t>
            </a:r>
          </a:p>
          <a:p>
            <a:pPr marL="457200" marR="0" lvl="1"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Signal length</a:t>
            </a:r>
          </a:p>
          <a:p>
            <a:pPr marL="457200" marR="0" lvl="1"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Routing density</a:t>
            </a:r>
          </a:p>
          <a:p>
            <a:pPr marL="457200" marR="0" lvl="1"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Wire bonding optimization</a:t>
            </a:r>
          </a:p>
          <a:p>
            <a:pPr marL="914400" marR="0" lvl="2" indent="0"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 Straight wire bonds</a:t>
            </a:r>
          </a:p>
          <a:p>
            <a:pPr marL="457200" marR="0" lvl="1"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Vacuum tightness</a:t>
            </a: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Start study to make design compatible with vessel cooling option</a:t>
            </a: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304800" y="609600"/>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Next steps</a:t>
            </a:r>
            <a:endParaRPr kumimoji="0" lang="en-GB"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9" name="Date Placeholder 18"/>
          <p:cNvSpPr>
            <a:spLocks noGrp="1"/>
          </p:cNvSpPr>
          <p:nvPr>
            <p:ph type="dt" sz="half" idx="10"/>
          </p:nvPr>
        </p:nvSpPr>
        <p:spPr/>
        <p:txBody>
          <a:bodyPr/>
          <a:lstStyle/>
          <a:p>
            <a:r>
              <a:rPr lang="en-US" smtClean="0"/>
              <a:t>3/23/2010</a:t>
            </a:r>
            <a:endParaRPr lang="en-GB"/>
          </a:p>
        </p:txBody>
      </p:sp>
      <p:sp>
        <p:nvSpPr>
          <p:cNvPr id="20" name="Slide Number Placeholder 19"/>
          <p:cNvSpPr>
            <a:spLocks noGrp="1"/>
          </p:cNvSpPr>
          <p:nvPr>
            <p:ph type="sldNum" sz="quarter" idx="12"/>
          </p:nvPr>
        </p:nvSpPr>
        <p:spPr/>
        <p:txBody>
          <a:bodyPr/>
          <a:lstStyle/>
          <a:p>
            <a:fld id="{46210D84-0A53-458A-865D-B0AA14937C41}" type="slidenum">
              <a:rPr lang="en-GB" smtClean="0"/>
              <a:pPr/>
              <a:t>25</a:t>
            </a:fld>
            <a:endParaRPr lang="en-GB"/>
          </a:p>
        </p:txBody>
      </p:sp>
      <p:sp>
        <p:nvSpPr>
          <p:cNvPr id="21" name="Footer Placeholder 20"/>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838200"/>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Conclusion</a:t>
            </a:r>
            <a:endParaRPr kumimoji="0" lang="en-GB"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Content Placeholder 2"/>
          <p:cNvSpPr txBox="1">
            <a:spLocks/>
          </p:cNvSpPr>
          <p:nvPr/>
        </p:nvSpPr>
        <p:spPr>
          <a:xfrm>
            <a:off x="457200" y="2286000"/>
            <a:ext cx="8229600" cy="4389120"/>
          </a:xfrm>
          <a:prstGeom prst="rect">
            <a:avLst/>
          </a:prstGeom>
        </p:spPr>
        <p:txBody>
          <a:bodyPr vert="horz" lIns="0" rIns="18288">
            <a:normAutofit/>
          </a:bodyPr>
          <a:lstStyle/>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Definition of specification started</a:t>
            </a:r>
          </a:p>
          <a:p>
            <a:pPr marL="457200" marR="0" lvl="1"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GTK3 needs more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definition (meeting at</a:t>
            </a:r>
            <a:r>
              <a:rPr kumimoji="0" lang="en-US" sz="2400" b="0" i="0" u="none" strike="noStrike" kern="1200" cap="none" spc="0" normalizeH="0" baseline="0" noProof="0" dirty="0" smtClean="0">
                <a:ln>
                  <a:noFill/>
                </a:ln>
                <a:solidFill>
                  <a:schemeClr val="tx1"/>
                </a:solidFill>
                <a:effectLst/>
                <a:uLnTx/>
                <a:uFillTx/>
                <a:latin typeface="Arial Narrow" pitchFamily="34" charset="0"/>
              </a:rPr>
              <a:t> 2 </a:t>
            </a:r>
            <a:r>
              <a:rPr kumimoji="0" lang="en-US" sz="2400" b="0" i="0" u="none" strike="noStrike" kern="1200" cap="none" spc="0" normalizeH="0" baseline="0" noProof="0" dirty="0" smtClean="0">
                <a:ln>
                  <a:noFill/>
                </a:ln>
                <a:solidFill>
                  <a:schemeClr val="tx1"/>
                </a:solidFill>
                <a:effectLst/>
                <a:uLnTx/>
                <a:uFillTx/>
              </a:rPr>
              <a:t>PM today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Integration proposal worked out</a:t>
            </a: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Prototyping research &amp; design can start</a:t>
            </a: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Date Placeholder 18"/>
          <p:cNvSpPr>
            <a:spLocks noGrp="1"/>
          </p:cNvSpPr>
          <p:nvPr>
            <p:ph type="dt" sz="half" idx="10"/>
          </p:nvPr>
        </p:nvSpPr>
        <p:spPr/>
        <p:txBody>
          <a:bodyPr/>
          <a:lstStyle/>
          <a:p>
            <a:r>
              <a:rPr lang="en-US" smtClean="0"/>
              <a:t>3/23/2010</a:t>
            </a:r>
            <a:endParaRPr lang="en-GB"/>
          </a:p>
        </p:txBody>
      </p:sp>
      <p:sp>
        <p:nvSpPr>
          <p:cNvPr id="20" name="Slide Number Placeholder 19"/>
          <p:cNvSpPr>
            <a:spLocks noGrp="1"/>
          </p:cNvSpPr>
          <p:nvPr>
            <p:ph type="sldNum" sz="quarter" idx="12"/>
          </p:nvPr>
        </p:nvSpPr>
        <p:spPr/>
        <p:txBody>
          <a:bodyPr/>
          <a:lstStyle/>
          <a:p>
            <a:fld id="{46210D84-0A53-458A-865D-B0AA14937C41}" type="slidenum">
              <a:rPr lang="en-GB" smtClean="0"/>
              <a:pPr/>
              <a:t>26</a:t>
            </a:fld>
            <a:endParaRPr lang="en-GB"/>
          </a:p>
        </p:txBody>
      </p:sp>
      <p:sp>
        <p:nvSpPr>
          <p:cNvPr id="21" name="Footer Placeholder 20"/>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2600" y="1371600"/>
            <a:ext cx="2822448" cy="1828800"/>
          </a:xfrm>
        </p:spPr>
        <p:txBody>
          <a:bodyPr>
            <a:normAutofit fontScale="90000"/>
          </a:bodyPr>
          <a:lstStyle/>
          <a:p>
            <a:pPr algn="ctr"/>
            <a:r>
              <a:rPr lang="en-US" dirty="0" smtClean="0"/>
              <a:t>Vacuum </a:t>
            </a:r>
            <a:br>
              <a:rPr lang="en-US" dirty="0" smtClean="0"/>
            </a:br>
            <a:r>
              <a:rPr lang="en-US" dirty="0" smtClean="0"/>
              <a:t>Vessels</a:t>
            </a:r>
            <a:r>
              <a:rPr lang="en-US" dirty="0" smtClean="0"/>
              <a:t/>
            </a:r>
            <a:br>
              <a:rPr lang="en-US" dirty="0" smtClean="0"/>
            </a:br>
            <a:endParaRPr lang="en-GB" dirty="0"/>
          </a:p>
        </p:txBody>
      </p:sp>
      <p:pic>
        <p:nvPicPr>
          <p:cNvPr id="2050" name="Picture 2" descr="C:\NA62\vessel\0317_001.jpg"/>
          <p:cNvPicPr>
            <a:picLocks noChangeAspect="1" noChangeArrowheads="1"/>
          </p:cNvPicPr>
          <p:nvPr/>
        </p:nvPicPr>
        <p:blipFill>
          <a:blip r:embed="rId3" cstate="print"/>
          <a:srcRect/>
          <a:stretch>
            <a:fillRect/>
          </a:stretch>
        </p:blipFill>
        <p:spPr bwMode="auto">
          <a:xfrm>
            <a:off x="838200" y="76200"/>
            <a:ext cx="4418014" cy="6248400"/>
          </a:xfrm>
          <a:prstGeom prst="rect">
            <a:avLst/>
          </a:prstGeom>
          <a:noFill/>
        </p:spPr>
      </p:pic>
      <p:sp>
        <p:nvSpPr>
          <p:cNvPr id="19" name="Date Placeholder 18"/>
          <p:cNvSpPr>
            <a:spLocks noGrp="1"/>
          </p:cNvSpPr>
          <p:nvPr>
            <p:ph type="dt" sz="half" idx="10"/>
          </p:nvPr>
        </p:nvSpPr>
        <p:spPr/>
        <p:txBody>
          <a:bodyPr/>
          <a:lstStyle/>
          <a:p>
            <a:r>
              <a:rPr lang="en-US" smtClean="0"/>
              <a:t>3/23/2010</a:t>
            </a:r>
            <a:endParaRPr lang="en-GB"/>
          </a:p>
        </p:txBody>
      </p:sp>
      <p:sp>
        <p:nvSpPr>
          <p:cNvPr id="20" name="Slide Number Placeholder 19"/>
          <p:cNvSpPr>
            <a:spLocks noGrp="1"/>
          </p:cNvSpPr>
          <p:nvPr>
            <p:ph type="sldNum" sz="quarter" idx="12"/>
          </p:nvPr>
        </p:nvSpPr>
        <p:spPr/>
        <p:txBody>
          <a:bodyPr/>
          <a:lstStyle/>
          <a:p>
            <a:fld id="{46210D84-0A53-458A-865D-B0AA14937C41}" type="slidenum">
              <a:rPr lang="en-GB" smtClean="0"/>
              <a:pPr/>
              <a:t>3</a:t>
            </a:fld>
            <a:endParaRPr lang="en-GB"/>
          </a:p>
        </p:txBody>
      </p:sp>
      <p:sp>
        <p:nvSpPr>
          <p:cNvPr id="21" name="Footer Placeholder 20"/>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609600"/>
            <a:ext cx="4953000" cy="1828800"/>
          </a:xfrm>
        </p:spPr>
        <p:txBody>
          <a:bodyPr/>
          <a:lstStyle/>
          <a:p>
            <a:pPr algn="l"/>
            <a:r>
              <a:rPr lang="en-US" dirty="0" smtClean="0"/>
              <a:t>Vacuum Vessel</a:t>
            </a:r>
            <a:br>
              <a:rPr lang="en-US" dirty="0" smtClean="0"/>
            </a:br>
            <a:endParaRPr lang="en-GB" dirty="0"/>
          </a:p>
        </p:txBody>
      </p:sp>
      <p:sp>
        <p:nvSpPr>
          <p:cNvPr id="5" name="TextBox 4"/>
          <p:cNvSpPr txBox="1"/>
          <p:nvPr/>
        </p:nvSpPr>
        <p:spPr>
          <a:xfrm>
            <a:off x="6553200" y="1752600"/>
            <a:ext cx="2362200" cy="646331"/>
          </a:xfrm>
          <a:prstGeom prst="rect">
            <a:avLst/>
          </a:prstGeom>
          <a:noFill/>
        </p:spPr>
        <p:txBody>
          <a:bodyPr wrap="square" rtlCol="0">
            <a:spAutoFit/>
          </a:bodyPr>
          <a:lstStyle/>
          <a:p>
            <a:pPr algn="ctr"/>
            <a:r>
              <a:rPr lang="en-US" dirty="0" smtClean="0"/>
              <a:t>Vessel </a:t>
            </a:r>
            <a:r>
              <a:rPr lang="en-US" dirty="0" smtClean="0"/>
              <a:t> </a:t>
            </a:r>
            <a:r>
              <a:rPr lang="en-US" dirty="0" smtClean="0"/>
              <a:t>(GTK 1+2) </a:t>
            </a:r>
            <a:r>
              <a:rPr lang="en-US" dirty="0" smtClean="0"/>
              <a:t>drawings </a:t>
            </a:r>
            <a:r>
              <a:rPr lang="en-US" dirty="0" smtClean="0"/>
              <a:t>.</a:t>
            </a:r>
            <a:endParaRPr lang="en-GB" dirty="0"/>
          </a:p>
        </p:txBody>
      </p:sp>
      <p:pic>
        <p:nvPicPr>
          <p:cNvPr id="1027" name="Picture 3" descr="C:\NA62\vessel\vessel_alone.jpg"/>
          <p:cNvPicPr>
            <a:picLocks noChangeAspect="1" noChangeArrowheads="1"/>
          </p:cNvPicPr>
          <p:nvPr/>
        </p:nvPicPr>
        <p:blipFill>
          <a:blip r:embed="rId2" cstate="print"/>
          <a:srcRect/>
          <a:stretch>
            <a:fillRect/>
          </a:stretch>
        </p:blipFill>
        <p:spPr bwMode="auto">
          <a:xfrm>
            <a:off x="152400" y="1600200"/>
            <a:ext cx="6172200" cy="4687747"/>
          </a:xfrm>
          <a:prstGeom prst="rect">
            <a:avLst/>
          </a:prstGeom>
          <a:noFill/>
        </p:spPr>
      </p:pic>
      <p:sp>
        <p:nvSpPr>
          <p:cNvPr id="20" name="Date Placeholder 19"/>
          <p:cNvSpPr>
            <a:spLocks noGrp="1"/>
          </p:cNvSpPr>
          <p:nvPr>
            <p:ph type="dt" sz="half" idx="10"/>
          </p:nvPr>
        </p:nvSpPr>
        <p:spPr/>
        <p:txBody>
          <a:bodyPr/>
          <a:lstStyle/>
          <a:p>
            <a:r>
              <a:rPr lang="en-US" smtClean="0"/>
              <a:t>3/23/2010</a:t>
            </a:r>
            <a:endParaRPr lang="en-GB"/>
          </a:p>
        </p:txBody>
      </p:sp>
      <p:sp>
        <p:nvSpPr>
          <p:cNvPr id="21" name="Slide Number Placeholder 20"/>
          <p:cNvSpPr>
            <a:spLocks noGrp="1"/>
          </p:cNvSpPr>
          <p:nvPr>
            <p:ph type="sldNum" sz="quarter" idx="12"/>
          </p:nvPr>
        </p:nvSpPr>
        <p:spPr/>
        <p:txBody>
          <a:bodyPr/>
          <a:lstStyle/>
          <a:p>
            <a:fld id="{46210D84-0A53-458A-865D-B0AA14937C41}" type="slidenum">
              <a:rPr lang="en-GB" smtClean="0"/>
              <a:pPr/>
              <a:t>4</a:t>
            </a:fld>
            <a:endParaRPr lang="en-GB"/>
          </a:p>
        </p:txBody>
      </p:sp>
      <p:sp>
        <p:nvSpPr>
          <p:cNvPr id="22" name="Footer Placeholder 21"/>
          <p:cNvSpPr>
            <a:spLocks noGrp="1"/>
          </p:cNvSpPr>
          <p:nvPr>
            <p:ph type="ftr" sz="quarter" idx="11"/>
          </p:nvPr>
        </p:nvSpPr>
        <p:spPr/>
        <p:txBody>
          <a:bodyPr/>
          <a:lstStyle/>
          <a:p>
            <a:r>
              <a:rPr lang="en-US" smtClean="0"/>
              <a:t>electro-mechanical integration      M.Morel</a:t>
            </a:r>
            <a:endParaRPr lang="en-GB"/>
          </a:p>
        </p:txBody>
      </p:sp>
      <p:pic>
        <p:nvPicPr>
          <p:cNvPr id="7170" name="Picture 2" descr="C:\NA62\vessel\vessel_alone2.jpg"/>
          <p:cNvPicPr>
            <a:picLocks noChangeAspect="1" noChangeArrowheads="1"/>
          </p:cNvPicPr>
          <p:nvPr/>
        </p:nvPicPr>
        <p:blipFill>
          <a:blip r:embed="rId3" cstate="print"/>
          <a:srcRect/>
          <a:stretch>
            <a:fillRect/>
          </a:stretch>
        </p:blipFill>
        <p:spPr bwMode="auto">
          <a:xfrm>
            <a:off x="5943600" y="2895600"/>
            <a:ext cx="3056686" cy="2133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NA62\vessel\vessel_GTK3.jpg"/>
          <p:cNvPicPr>
            <a:picLocks noChangeAspect="1" noChangeArrowheads="1"/>
          </p:cNvPicPr>
          <p:nvPr/>
        </p:nvPicPr>
        <p:blipFill>
          <a:blip r:embed="rId2" cstate="print"/>
          <a:srcRect/>
          <a:stretch>
            <a:fillRect/>
          </a:stretch>
        </p:blipFill>
        <p:spPr bwMode="auto">
          <a:xfrm>
            <a:off x="381000" y="1524000"/>
            <a:ext cx="6400800" cy="4467827"/>
          </a:xfrm>
          <a:prstGeom prst="rect">
            <a:avLst/>
          </a:prstGeom>
          <a:noFill/>
        </p:spPr>
      </p:pic>
      <p:sp>
        <p:nvSpPr>
          <p:cNvPr id="5" name="Rectangle 4"/>
          <p:cNvSpPr/>
          <p:nvPr/>
        </p:nvSpPr>
        <p:spPr>
          <a:xfrm>
            <a:off x="3352800" y="762000"/>
            <a:ext cx="2057400" cy="923330"/>
          </a:xfrm>
          <a:prstGeom prst="rect">
            <a:avLst/>
          </a:prstGeom>
        </p:spPr>
        <p:txBody>
          <a:bodyPr wrap="square">
            <a:spAutoFit/>
          </a:bodyPr>
          <a:lstStyle/>
          <a:p>
            <a:pPr algn="ctr"/>
            <a:r>
              <a:rPr lang="en-US" dirty="0" smtClean="0"/>
              <a:t>Vessel  </a:t>
            </a:r>
            <a:r>
              <a:rPr lang="en-US" dirty="0" smtClean="0"/>
              <a:t>GTK 3 primarily drawings </a:t>
            </a:r>
            <a:r>
              <a:rPr lang="en-US" dirty="0" smtClean="0"/>
              <a:t>.</a:t>
            </a:r>
            <a:endParaRPr lang="en-GB" dirty="0"/>
          </a:p>
        </p:txBody>
      </p:sp>
      <p:sp>
        <p:nvSpPr>
          <p:cNvPr id="9" name="Date Placeholder 8"/>
          <p:cNvSpPr>
            <a:spLocks noGrp="1"/>
          </p:cNvSpPr>
          <p:nvPr>
            <p:ph type="dt" sz="half" idx="10"/>
          </p:nvPr>
        </p:nvSpPr>
        <p:spPr/>
        <p:txBody>
          <a:bodyPr/>
          <a:lstStyle/>
          <a:p>
            <a:r>
              <a:rPr lang="en-US" smtClean="0"/>
              <a:t>3/23/2010</a:t>
            </a:r>
            <a:endParaRPr lang="en-GB"/>
          </a:p>
        </p:txBody>
      </p:sp>
      <p:sp>
        <p:nvSpPr>
          <p:cNvPr id="10" name="Slide Number Placeholder 9"/>
          <p:cNvSpPr>
            <a:spLocks noGrp="1"/>
          </p:cNvSpPr>
          <p:nvPr>
            <p:ph type="sldNum" sz="quarter" idx="12"/>
          </p:nvPr>
        </p:nvSpPr>
        <p:spPr/>
        <p:txBody>
          <a:bodyPr/>
          <a:lstStyle/>
          <a:p>
            <a:fld id="{46210D84-0A53-458A-865D-B0AA14937C41}" type="slidenum">
              <a:rPr lang="en-GB" smtClean="0"/>
              <a:pPr/>
              <a:t>5</a:t>
            </a:fld>
            <a:endParaRPr lang="en-GB"/>
          </a:p>
        </p:txBody>
      </p:sp>
      <p:sp>
        <p:nvSpPr>
          <p:cNvPr id="11" name="Footer Placeholder 10"/>
          <p:cNvSpPr>
            <a:spLocks noGrp="1"/>
          </p:cNvSpPr>
          <p:nvPr>
            <p:ph type="ftr" sz="quarter" idx="11"/>
          </p:nvPr>
        </p:nvSpPr>
        <p:spPr/>
        <p:txBody>
          <a:bodyPr/>
          <a:lstStyle/>
          <a:p>
            <a:r>
              <a:rPr lang="en-US" smtClean="0"/>
              <a:t>electro-mechanical integration      M.Morel</a:t>
            </a:r>
            <a:endParaRPr lang="en-GB"/>
          </a:p>
        </p:txBody>
      </p:sp>
      <p:pic>
        <p:nvPicPr>
          <p:cNvPr id="3075" name="Picture 3" descr="C:\NA62\vessel\vessel2_GTK3.jpg"/>
          <p:cNvPicPr>
            <a:picLocks noChangeAspect="1" noChangeArrowheads="1"/>
          </p:cNvPicPr>
          <p:nvPr/>
        </p:nvPicPr>
        <p:blipFill>
          <a:blip r:embed="rId3" cstate="print"/>
          <a:srcRect/>
          <a:stretch>
            <a:fillRect/>
          </a:stretch>
        </p:blipFill>
        <p:spPr bwMode="auto">
          <a:xfrm>
            <a:off x="5638800" y="1447800"/>
            <a:ext cx="2871788" cy="46085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0"/>
            <a:ext cx="7851648" cy="1828800"/>
          </a:xfrm>
        </p:spPr>
        <p:txBody>
          <a:bodyPr/>
          <a:lstStyle/>
          <a:p>
            <a:r>
              <a:rPr lang="en-US" dirty="0" smtClean="0"/>
              <a:t>GTK assembly carrier</a:t>
            </a:r>
            <a:endParaRPr lang="en-GB" dirty="0"/>
          </a:p>
        </p:txBody>
      </p:sp>
      <p:sp>
        <p:nvSpPr>
          <p:cNvPr id="16" name="Date Placeholder 15"/>
          <p:cNvSpPr>
            <a:spLocks noGrp="1"/>
          </p:cNvSpPr>
          <p:nvPr>
            <p:ph type="dt" sz="half" idx="10"/>
          </p:nvPr>
        </p:nvSpPr>
        <p:spPr/>
        <p:txBody>
          <a:bodyPr/>
          <a:lstStyle/>
          <a:p>
            <a:r>
              <a:rPr lang="en-US" smtClean="0"/>
              <a:t>3/23/2010</a:t>
            </a:r>
            <a:endParaRPr lang="en-GB"/>
          </a:p>
        </p:txBody>
      </p:sp>
      <p:sp>
        <p:nvSpPr>
          <p:cNvPr id="17" name="Slide Number Placeholder 16"/>
          <p:cNvSpPr>
            <a:spLocks noGrp="1"/>
          </p:cNvSpPr>
          <p:nvPr>
            <p:ph type="sldNum" sz="quarter" idx="12"/>
          </p:nvPr>
        </p:nvSpPr>
        <p:spPr/>
        <p:txBody>
          <a:bodyPr/>
          <a:lstStyle/>
          <a:p>
            <a:fld id="{46210D84-0A53-458A-865D-B0AA14937C41}" type="slidenum">
              <a:rPr lang="en-GB" smtClean="0"/>
              <a:pPr/>
              <a:t>6</a:t>
            </a:fld>
            <a:endParaRPr lang="en-GB"/>
          </a:p>
        </p:txBody>
      </p:sp>
      <p:sp>
        <p:nvSpPr>
          <p:cNvPr id="18" name="Footer Placeholder 17"/>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NA62\vessel\chips_sensor_µchannel.jpg"/>
          <p:cNvPicPr>
            <a:picLocks noChangeAspect="1" noChangeArrowheads="1"/>
          </p:cNvPicPr>
          <p:nvPr/>
        </p:nvPicPr>
        <p:blipFill>
          <a:blip r:embed="rId2" cstate="print"/>
          <a:srcRect/>
          <a:stretch>
            <a:fillRect/>
          </a:stretch>
        </p:blipFill>
        <p:spPr bwMode="auto">
          <a:xfrm>
            <a:off x="457200" y="1447800"/>
            <a:ext cx="6400800" cy="4819054"/>
          </a:xfrm>
          <a:prstGeom prst="rect">
            <a:avLst/>
          </a:prstGeom>
          <a:noFill/>
        </p:spPr>
      </p:pic>
      <p:sp>
        <p:nvSpPr>
          <p:cNvPr id="7" name="Title 1"/>
          <p:cNvSpPr>
            <a:spLocks noGrp="1"/>
          </p:cNvSpPr>
          <p:nvPr>
            <p:ph type="ctrTitle"/>
          </p:nvPr>
        </p:nvSpPr>
        <p:spPr>
          <a:xfrm>
            <a:off x="2057400" y="304800"/>
            <a:ext cx="4724400" cy="1828800"/>
          </a:xfrm>
        </p:spPr>
        <p:txBody>
          <a:bodyPr>
            <a:normAutofit fontScale="90000"/>
          </a:bodyPr>
          <a:lstStyle/>
          <a:p>
            <a:pPr algn="ctr"/>
            <a:r>
              <a:rPr lang="en-US" sz="3000" dirty="0" smtClean="0"/>
              <a:t>Integration of 10 Readout chips + Sensor with the Cooling Wafer</a:t>
            </a:r>
            <a:r>
              <a:rPr lang="en-US" dirty="0" smtClean="0"/>
              <a:t/>
            </a:r>
            <a:br>
              <a:rPr lang="en-US" dirty="0" smtClean="0"/>
            </a:br>
            <a:endParaRPr lang="en-GB" dirty="0"/>
          </a:p>
        </p:txBody>
      </p:sp>
      <p:sp>
        <p:nvSpPr>
          <p:cNvPr id="8" name="TextBox 7"/>
          <p:cNvSpPr txBox="1"/>
          <p:nvPr/>
        </p:nvSpPr>
        <p:spPr>
          <a:xfrm>
            <a:off x="3124200" y="5334000"/>
            <a:ext cx="1619226" cy="369332"/>
          </a:xfrm>
          <a:prstGeom prst="rect">
            <a:avLst/>
          </a:prstGeom>
          <a:noFill/>
        </p:spPr>
        <p:txBody>
          <a:bodyPr wrap="none" rtlCol="0">
            <a:spAutoFit/>
          </a:bodyPr>
          <a:lstStyle/>
          <a:p>
            <a:r>
              <a:rPr lang="en-US" dirty="0" smtClean="0"/>
              <a:t>Cooling Wafer</a:t>
            </a:r>
            <a:endParaRPr lang="en-GB" dirty="0"/>
          </a:p>
        </p:txBody>
      </p:sp>
      <p:sp>
        <p:nvSpPr>
          <p:cNvPr id="9" name="TextBox 8"/>
          <p:cNvSpPr txBox="1"/>
          <p:nvPr/>
        </p:nvSpPr>
        <p:spPr>
          <a:xfrm>
            <a:off x="3048000" y="2895600"/>
            <a:ext cx="853119" cy="369332"/>
          </a:xfrm>
          <a:prstGeom prst="rect">
            <a:avLst/>
          </a:prstGeom>
          <a:noFill/>
        </p:spPr>
        <p:txBody>
          <a:bodyPr wrap="none" rtlCol="0">
            <a:spAutoFit/>
          </a:bodyPr>
          <a:lstStyle/>
          <a:p>
            <a:r>
              <a:rPr lang="en-US" dirty="0" smtClean="0"/>
              <a:t>Sensor</a:t>
            </a:r>
            <a:endParaRPr lang="en-GB" dirty="0"/>
          </a:p>
        </p:txBody>
      </p:sp>
      <p:sp>
        <p:nvSpPr>
          <p:cNvPr id="10" name="TextBox 9"/>
          <p:cNvSpPr txBox="1"/>
          <p:nvPr/>
        </p:nvSpPr>
        <p:spPr>
          <a:xfrm>
            <a:off x="1371600" y="3124200"/>
            <a:ext cx="1018036" cy="646331"/>
          </a:xfrm>
          <a:prstGeom prst="rect">
            <a:avLst/>
          </a:prstGeom>
          <a:noFill/>
        </p:spPr>
        <p:txBody>
          <a:bodyPr wrap="none" rtlCol="0">
            <a:spAutoFit/>
          </a:bodyPr>
          <a:lstStyle/>
          <a:p>
            <a:r>
              <a:rPr lang="en-US" dirty="0" smtClean="0"/>
              <a:t>Readout</a:t>
            </a:r>
          </a:p>
          <a:p>
            <a:r>
              <a:rPr lang="en-US" dirty="0" smtClean="0"/>
              <a:t>chip</a:t>
            </a:r>
            <a:endParaRPr lang="en-GB" dirty="0"/>
          </a:p>
        </p:txBody>
      </p:sp>
      <p:cxnSp>
        <p:nvCxnSpPr>
          <p:cNvPr id="12" name="Straight Arrow Connector 11"/>
          <p:cNvCxnSpPr/>
          <p:nvPr/>
        </p:nvCxnSpPr>
        <p:spPr>
          <a:xfrm>
            <a:off x="2057400" y="35052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1" y="2895600"/>
            <a:ext cx="2285999" cy="2308324"/>
          </a:xfrm>
          <a:prstGeom prst="rect">
            <a:avLst/>
          </a:prstGeom>
          <a:noFill/>
        </p:spPr>
        <p:txBody>
          <a:bodyPr wrap="square" rtlCol="0">
            <a:spAutoFit/>
          </a:bodyPr>
          <a:lstStyle/>
          <a:p>
            <a:r>
              <a:rPr lang="en-US" dirty="0" smtClean="0">
                <a:latin typeface="Arial" pitchFamily="34" charset="0"/>
              </a:rPr>
              <a:t>First bond pad of 2  Readout </a:t>
            </a:r>
            <a:r>
              <a:rPr lang="en-US" dirty="0" smtClean="0">
                <a:latin typeface="Arial" pitchFamily="34" charset="0"/>
              </a:rPr>
              <a:t>chips </a:t>
            </a:r>
            <a:r>
              <a:rPr lang="en-US" dirty="0" smtClean="0">
                <a:latin typeface="Arial" pitchFamily="34" charset="0"/>
              </a:rPr>
              <a:t>could be used as references to precisely glue the sensor assembly on the cooling </a:t>
            </a:r>
            <a:r>
              <a:rPr lang="en-US" dirty="0" smtClean="0">
                <a:latin typeface="Arial" pitchFamily="34" charset="0"/>
              </a:rPr>
              <a:t>wafer plate.  </a:t>
            </a:r>
            <a:endParaRPr lang="en-GB" dirty="0">
              <a:latin typeface="Arial" pitchFamily="34" charset="0"/>
            </a:endParaRPr>
          </a:p>
        </p:txBody>
      </p:sp>
      <p:cxnSp>
        <p:nvCxnSpPr>
          <p:cNvPr id="18" name="Straight Arrow Connector 17"/>
          <p:cNvCxnSpPr/>
          <p:nvPr/>
        </p:nvCxnSpPr>
        <p:spPr>
          <a:xfrm rot="10800000" flipV="1">
            <a:off x="4114800" y="1828800"/>
            <a:ext cx="838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53000" y="1600200"/>
            <a:ext cx="1569660" cy="369332"/>
          </a:xfrm>
          <a:prstGeom prst="rect">
            <a:avLst/>
          </a:prstGeom>
          <a:noFill/>
        </p:spPr>
        <p:txBody>
          <a:bodyPr wrap="none" rtlCol="0">
            <a:spAutoFit/>
          </a:bodyPr>
          <a:lstStyle/>
          <a:p>
            <a:r>
              <a:rPr lang="en-US" dirty="0" smtClean="0">
                <a:latin typeface="Arial" pitchFamily="34" charset="0"/>
              </a:rPr>
              <a:t>Reference #1</a:t>
            </a:r>
            <a:endParaRPr lang="en-GB" dirty="0">
              <a:latin typeface="Arial" pitchFamily="34" charset="0"/>
            </a:endParaRPr>
          </a:p>
        </p:txBody>
      </p:sp>
      <p:cxnSp>
        <p:nvCxnSpPr>
          <p:cNvPr id="21" name="Straight Arrow Connector 20"/>
          <p:cNvCxnSpPr/>
          <p:nvPr/>
        </p:nvCxnSpPr>
        <p:spPr>
          <a:xfrm rot="5400000" flipH="1" flipV="1">
            <a:off x="2057400" y="5105400"/>
            <a:ext cx="1066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000" y="5791200"/>
            <a:ext cx="1569660" cy="369332"/>
          </a:xfrm>
          <a:prstGeom prst="rect">
            <a:avLst/>
          </a:prstGeom>
          <a:noFill/>
        </p:spPr>
        <p:txBody>
          <a:bodyPr wrap="none" rtlCol="0">
            <a:spAutoFit/>
          </a:bodyPr>
          <a:lstStyle/>
          <a:p>
            <a:r>
              <a:rPr lang="en-US" dirty="0" smtClean="0">
                <a:latin typeface="Arial" pitchFamily="34" charset="0"/>
              </a:rPr>
              <a:t>Reference #2</a:t>
            </a:r>
            <a:endParaRPr lang="en-GB" dirty="0">
              <a:latin typeface="Arial" pitchFamily="34" charset="0"/>
            </a:endParaRPr>
          </a:p>
        </p:txBody>
      </p:sp>
      <p:sp>
        <p:nvSpPr>
          <p:cNvPr id="33" name="Date Placeholder 32"/>
          <p:cNvSpPr>
            <a:spLocks noGrp="1"/>
          </p:cNvSpPr>
          <p:nvPr>
            <p:ph type="dt" sz="half" idx="10"/>
          </p:nvPr>
        </p:nvSpPr>
        <p:spPr/>
        <p:txBody>
          <a:bodyPr/>
          <a:lstStyle/>
          <a:p>
            <a:r>
              <a:rPr lang="en-US" smtClean="0"/>
              <a:t>3/23/2010</a:t>
            </a:r>
            <a:endParaRPr lang="en-GB"/>
          </a:p>
        </p:txBody>
      </p:sp>
      <p:sp>
        <p:nvSpPr>
          <p:cNvPr id="34" name="Slide Number Placeholder 33"/>
          <p:cNvSpPr>
            <a:spLocks noGrp="1"/>
          </p:cNvSpPr>
          <p:nvPr>
            <p:ph type="sldNum" sz="quarter" idx="12"/>
          </p:nvPr>
        </p:nvSpPr>
        <p:spPr/>
        <p:txBody>
          <a:bodyPr/>
          <a:lstStyle/>
          <a:p>
            <a:fld id="{46210D84-0A53-458A-865D-B0AA14937C41}" type="slidenum">
              <a:rPr lang="en-GB" smtClean="0"/>
              <a:pPr/>
              <a:t>7</a:t>
            </a:fld>
            <a:endParaRPr lang="en-GB"/>
          </a:p>
        </p:txBody>
      </p:sp>
      <p:sp>
        <p:nvSpPr>
          <p:cNvPr id="35" name="Footer Placeholder 34"/>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NA62\vessel\ladder.jpg"/>
          <p:cNvPicPr>
            <a:picLocks noChangeAspect="1" noChangeArrowheads="1"/>
          </p:cNvPicPr>
          <p:nvPr/>
        </p:nvPicPr>
        <p:blipFill>
          <a:blip r:embed="rId2" cstate="print"/>
          <a:srcRect/>
          <a:stretch>
            <a:fillRect/>
          </a:stretch>
        </p:blipFill>
        <p:spPr bwMode="auto">
          <a:xfrm>
            <a:off x="381000" y="1828800"/>
            <a:ext cx="5895538" cy="4438651"/>
          </a:xfrm>
          <a:prstGeom prst="rect">
            <a:avLst/>
          </a:prstGeom>
          <a:noFill/>
        </p:spPr>
      </p:pic>
      <p:sp>
        <p:nvSpPr>
          <p:cNvPr id="5" name="TextBox 4"/>
          <p:cNvSpPr txBox="1"/>
          <p:nvPr/>
        </p:nvSpPr>
        <p:spPr>
          <a:xfrm>
            <a:off x="3581400" y="2209800"/>
            <a:ext cx="853119" cy="369332"/>
          </a:xfrm>
          <a:prstGeom prst="rect">
            <a:avLst/>
          </a:prstGeom>
          <a:noFill/>
        </p:spPr>
        <p:txBody>
          <a:bodyPr wrap="none" rtlCol="0">
            <a:spAutoFit/>
          </a:bodyPr>
          <a:lstStyle/>
          <a:p>
            <a:r>
              <a:rPr lang="en-US" dirty="0" smtClean="0"/>
              <a:t>Sensor</a:t>
            </a:r>
            <a:endParaRPr lang="en-GB" dirty="0"/>
          </a:p>
        </p:txBody>
      </p:sp>
      <p:sp>
        <p:nvSpPr>
          <p:cNvPr id="6" name="TextBox 5"/>
          <p:cNvSpPr txBox="1"/>
          <p:nvPr/>
        </p:nvSpPr>
        <p:spPr>
          <a:xfrm>
            <a:off x="1752600" y="3505200"/>
            <a:ext cx="1498872" cy="369332"/>
          </a:xfrm>
          <a:prstGeom prst="rect">
            <a:avLst/>
          </a:prstGeom>
          <a:noFill/>
        </p:spPr>
        <p:txBody>
          <a:bodyPr wrap="none" rtlCol="0">
            <a:spAutoFit/>
          </a:bodyPr>
          <a:lstStyle/>
          <a:p>
            <a:r>
              <a:rPr lang="en-US" dirty="0" smtClean="0"/>
              <a:t>Readout chip</a:t>
            </a:r>
            <a:endParaRPr lang="en-GB" dirty="0"/>
          </a:p>
        </p:txBody>
      </p:sp>
      <p:sp>
        <p:nvSpPr>
          <p:cNvPr id="8" name="Title 1"/>
          <p:cNvSpPr>
            <a:spLocks noGrp="1"/>
          </p:cNvSpPr>
          <p:nvPr>
            <p:ph type="ctrTitle"/>
          </p:nvPr>
        </p:nvSpPr>
        <p:spPr>
          <a:xfrm>
            <a:off x="2209800" y="609600"/>
            <a:ext cx="4953000" cy="1828800"/>
          </a:xfrm>
        </p:spPr>
        <p:txBody>
          <a:bodyPr/>
          <a:lstStyle/>
          <a:p>
            <a:pPr algn="ctr"/>
            <a:r>
              <a:rPr lang="en-US" sz="3000" dirty="0" smtClean="0"/>
              <a:t>Gluing  Readout chips on the cooling Wafer</a:t>
            </a:r>
            <a:r>
              <a:rPr lang="en-US" dirty="0" smtClean="0"/>
              <a:t/>
            </a:r>
            <a:br>
              <a:rPr lang="en-US" dirty="0" smtClean="0"/>
            </a:br>
            <a:endParaRPr lang="en-GB" dirty="0"/>
          </a:p>
        </p:txBody>
      </p:sp>
      <p:sp>
        <p:nvSpPr>
          <p:cNvPr id="9" name="TextBox 8"/>
          <p:cNvSpPr txBox="1"/>
          <p:nvPr/>
        </p:nvSpPr>
        <p:spPr>
          <a:xfrm>
            <a:off x="762000" y="5562600"/>
            <a:ext cx="1619226" cy="369332"/>
          </a:xfrm>
          <a:prstGeom prst="rect">
            <a:avLst/>
          </a:prstGeom>
          <a:noFill/>
        </p:spPr>
        <p:txBody>
          <a:bodyPr wrap="none" rtlCol="0">
            <a:spAutoFit/>
          </a:bodyPr>
          <a:lstStyle/>
          <a:p>
            <a:r>
              <a:rPr lang="en-US" dirty="0" smtClean="0"/>
              <a:t>Cooling Wafer</a:t>
            </a:r>
            <a:endParaRPr lang="en-GB" dirty="0"/>
          </a:p>
        </p:txBody>
      </p:sp>
      <p:sp>
        <p:nvSpPr>
          <p:cNvPr id="15" name="TextBox 14"/>
          <p:cNvSpPr txBox="1"/>
          <p:nvPr/>
        </p:nvSpPr>
        <p:spPr>
          <a:xfrm>
            <a:off x="6553200" y="2590800"/>
            <a:ext cx="2438400" cy="1754326"/>
          </a:xfrm>
          <a:prstGeom prst="rect">
            <a:avLst/>
          </a:prstGeom>
          <a:noFill/>
        </p:spPr>
        <p:txBody>
          <a:bodyPr wrap="square" rtlCol="0">
            <a:spAutoFit/>
          </a:bodyPr>
          <a:lstStyle/>
          <a:p>
            <a:r>
              <a:rPr lang="en-US" dirty="0" smtClean="0"/>
              <a:t>Special </a:t>
            </a:r>
            <a:r>
              <a:rPr lang="en-US" dirty="0" smtClean="0"/>
              <a:t>care must</a:t>
            </a:r>
            <a:r>
              <a:rPr lang="en-US" dirty="0" smtClean="0"/>
              <a:t> </a:t>
            </a:r>
            <a:r>
              <a:rPr lang="en-US" dirty="0" smtClean="0"/>
              <a:t>be </a:t>
            </a:r>
            <a:r>
              <a:rPr lang="en-US" dirty="0" smtClean="0"/>
              <a:t>taken </a:t>
            </a:r>
            <a:r>
              <a:rPr lang="en-US" dirty="0" smtClean="0"/>
              <a:t>to </a:t>
            </a:r>
            <a:r>
              <a:rPr lang="en-US" dirty="0" smtClean="0"/>
              <a:t>prevent </a:t>
            </a:r>
            <a:r>
              <a:rPr lang="en-US" dirty="0" smtClean="0"/>
              <a:t>an excess of glue spilling out and interfering with</a:t>
            </a:r>
            <a:r>
              <a:rPr lang="en-US" dirty="0" smtClean="0"/>
              <a:t> </a:t>
            </a:r>
            <a:r>
              <a:rPr lang="en-US" dirty="0" smtClean="0"/>
              <a:t>readout </a:t>
            </a:r>
            <a:r>
              <a:rPr lang="en-US" dirty="0" smtClean="0"/>
              <a:t>chip pads </a:t>
            </a:r>
            <a:r>
              <a:rPr lang="en-US" dirty="0" smtClean="0"/>
              <a:t>and bump bonds.</a:t>
            </a:r>
            <a:endParaRPr lang="en-GB" dirty="0"/>
          </a:p>
        </p:txBody>
      </p:sp>
      <p:sp>
        <p:nvSpPr>
          <p:cNvPr id="24" name="Date Placeholder 23"/>
          <p:cNvSpPr>
            <a:spLocks noGrp="1"/>
          </p:cNvSpPr>
          <p:nvPr>
            <p:ph type="dt" sz="half" idx="10"/>
          </p:nvPr>
        </p:nvSpPr>
        <p:spPr/>
        <p:txBody>
          <a:bodyPr/>
          <a:lstStyle/>
          <a:p>
            <a:r>
              <a:rPr lang="en-US" smtClean="0"/>
              <a:t>3/23/2010</a:t>
            </a:r>
            <a:endParaRPr lang="en-GB"/>
          </a:p>
        </p:txBody>
      </p:sp>
      <p:sp>
        <p:nvSpPr>
          <p:cNvPr id="25" name="Slide Number Placeholder 24"/>
          <p:cNvSpPr>
            <a:spLocks noGrp="1"/>
          </p:cNvSpPr>
          <p:nvPr>
            <p:ph type="sldNum" sz="quarter" idx="12"/>
          </p:nvPr>
        </p:nvSpPr>
        <p:spPr/>
        <p:txBody>
          <a:bodyPr/>
          <a:lstStyle/>
          <a:p>
            <a:fld id="{46210D84-0A53-458A-865D-B0AA14937C41}" type="slidenum">
              <a:rPr lang="en-GB" smtClean="0"/>
              <a:pPr/>
              <a:t>8</a:t>
            </a:fld>
            <a:endParaRPr lang="en-GB"/>
          </a:p>
        </p:txBody>
      </p:sp>
      <p:sp>
        <p:nvSpPr>
          <p:cNvPr id="26" name="Footer Placeholder 25"/>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NA62\vessel\GTK_interface_board_1.jpg"/>
          <p:cNvPicPr>
            <a:picLocks noChangeAspect="1" noChangeArrowheads="1"/>
          </p:cNvPicPr>
          <p:nvPr/>
        </p:nvPicPr>
        <p:blipFill>
          <a:blip r:embed="rId2" cstate="print"/>
          <a:srcRect/>
          <a:stretch>
            <a:fillRect/>
          </a:stretch>
        </p:blipFill>
        <p:spPr bwMode="auto">
          <a:xfrm>
            <a:off x="914400" y="1524000"/>
            <a:ext cx="7364413" cy="1852613"/>
          </a:xfrm>
          <a:prstGeom prst="rect">
            <a:avLst/>
          </a:prstGeom>
          <a:noFill/>
        </p:spPr>
      </p:pic>
      <p:pic>
        <p:nvPicPr>
          <p:cNvPr id="6147" name="Picture 3" descr="C:\NA62\vessel\GTK_interface_board_2.jpg"/>
          <p:cNvPicPr>
            <a:picLocks noChangeAspect="1" noChangeArrowheads="1"/>
          </p:cNvPicPr>
          <p:nvPr/>
        </p:nvPicPr>
        <p:blipFill>
          <a:blip r:embed="rId3" cstate="print"/>
          <a:srcRect/>
          <a:stretch>
            <a:fillRect/>
          </a:stretch>
        </p:blipFill>
        <p:spPr bwMode="auto">
          <a:xfrm>
            <a:off x="1295400" y="3810000"/>
            <a:ext cx="6632575" cy="2073275"/>
          </a:xfrm>
          <a:prstGeom prst="rect">
            <a:avLst/>
          </a:prstGeom>
          <a:noFill/>
        </p:spPr>
      </p:pic>
      <p:sp>
        <p:nvSpPr>
          <p:cNvPr id="6" name="TextBox 5"/>
          <p:cNvSpPr txBox="1"/>
          <p:nvPr/>
        </p:nvSpPr>
        <p:spPr>
          <a:xfrm>
            <a:off x="3124200" y="914400"/>
            <a:ext cx="2346989" cy="369332"/>
          </a:xfrm>
          <a:prstGeom prst="rect">
            <a:avLst/>
          </a:prstGeom>
          <a:noFill/>
        </p:spPr>
        <p:txBody>
          <a:bodyPr wrap="none" rtlCol="0">
            <a:spAutoFit/>
          </a:bodyPr>
          <a:lstStyle/>
          <a:p>
            <a:r>
              <a:rPr lang="en-US" dirty="0" smtClean="0"/>
              <a:t>GTK assembly carrier </a:t>
            </a:r>
            <a:endParaRPr lang="en-GB" dirty="0"/>
          </a:p>
        </p:txBody>
      </p:sp>
      <p:sp>
        <p:nvSpPr>
          <p:cNvPr id="7" name="TextBox 6"/>
          <p:cNvSpPr txBox="1"/>
          <p:nvPr/>
        </p:nvSpPr>
        <p:spPr>
          <a:xfrm>
            <a:off x="1066800" y="1828800"/>
            <a:ext cx="1062535" cy="369332"/>
          </a:xfrm>
          <a:prstGeom prst="rect">
            <a:avLst/>
          </a:prstGeom>
          <a:noFill/>
        </p:spPr>
        <p:txBody>
          <a:bodyPr wrap="none" rtlCol="0">
            <a:spAutoFit/>
          </a:bodyPr>
          <a:lstStyle/>
          <a:p>
            <a:r>
              <a:rPr lang="en-US" dirty="0" smtClean="0">
                <a:solidFill>
                  <a:schemeClr val="bg1"/>
                </a:solidFill>
              </a:rPr>
              <a:t>Top view</a:t>
            </a:r>
            <a:endParaRPr lang="en-GB" dirty="0">
              <a:solidFill>
                <a:schemeClr val="bg1"/>
              </a:solidFill>
            </a:endParaRPr>
          </a:p>
        </p:txBody>
      </p:sp>
      <p:sp>
        <p:nvSpPr>
          <p:cNvPr id="8" name="TextBox 7"/>
          <p:cNvSpPr txBox="1"/>
          <p:nvPr/>
        </p:nvSpPr>
        <p:spPr>
          <a:xfrm>
            <a:off x="1371600" y="5410200"/>
            <a:ext cx="1434111" cy="369332"/>
          </a:xfrm>
          <a:prstGeom prst="rect">
            <a:avLst/>
          </a:prstGeom>
          <a:noFill/>
        </p:spPr>
        <p:txBody>
          <a:bodyPr wrap="none" rtlCol="0">
            <a:spAutoFit/>
          </a:bodyPr>
          <a:lstStyle/>
          <a:p>
            <a:r>
              <a:rPr lang="en-US" dirty="0" smtClean="0">
                <a:solidFill>
                  <a:schemeClr val="bg1"/>
                </a:solidFill>
              </a:rPr>
              <a:t>Bottom view</a:t>
            </a:r>
          </a:p>
        </p:txBody>
      </p:sp>
      <p:sp>
        <p:nvSpPr>
          <p:cNvPr id="21" name="Date Placeholder 20"/>
          <p:cNvSpPr>
            <a:spLocks noGrp="1"/>
          </p:cNvSpPr>
          <p:nvPr>
            <p:ph type="dt" sz="half" idx="10"/>
          </p:nvPr>
        </p:nvSpPr>
        <p:spPr/>
        <p:txBody>
          <a:bodyPr/>
          <a:lstStyle/>
          <a:p>
            <a:r>
              <a:rPr lang="en-US" smtClean="0"/>
              <a:t>3/23/2010</a:t>
            </a:r>
            <a:endParaRPr lang="en-GB"/>
          </a:p>
        </p:txBody>
      </p:sp>
      <p:sp>
        <p:nvSpPr>
          <p:cNvPr id="24" name="Slide Number Placeholder 23"/>
          <p:cNvSpPr>
            <a:spLocks noGrp="1"/>
          </p:cNvSpPr>
          <p:nvPr>
            <p:ph type="sldNum" sz="quarter" idx="12"/>
          </p:nvPr>
        </p:nvSpPr>
        <p:spPr/>
        <p:txBody>
          <a:bodyPr/>
          <a:lstStyle/>
          <a:p>
            <a:fld id="{46210D84-0A53-458A-865D-B0AA14937C41}" type="slidenum">
              <a:rPr lang="en-GB" smtClean="0"/>
              <a:pPr/>
              <a:t>9</a:t>
            </a:fld>
            <a:endParaRPr lang="en-GB"/>
          </a:p>
        </p:txBody>
      </p:sp>
      <p:sp>
        <p:nvSpPr>
          <p:cNvPr id="25" name="Footer Placeholder 24"/>
          <p:cNvSpPr>
            <a:spLocks noGrp="1"/>
          </p:cNvSpPr>
          <p:nvPr>
            <p:ph type="ftr" sz="quarter" idx="11"/>
          </p:nvPr>
        </p:nvSpPr>
        <p:spPr/>
        <p:txBody>
          <a:bodyPr/>
          <a:lstStyle/>
          <a:p>
            <a:r>
              <a:rPr lang="en-US" smtClean="0"/>
              <a:t>electro-mechanical integration      M.Morel</a:t>
            </a:r>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8347</TotalTime>
  <Words>659</Words>
  <Application>Microsoft Office PowerPoint</Application>
  <PresentationFormat>On-screen Show (4:3)</PresentationFormat>
  <Paragraphs>173</Paragraphs>
  <Slides>26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Flow</vt:lpstr>
      <vt:lpstr>Microsoft Office Visio Drawing</vt:lpstr>
      <vt:lpstr> GTK electro-mechanical integration  NA62 GigaTracKer Working Group meeting  Michel Morel </vt:lpstr>
      <vt:lpstr>OUTLINE </vt:lpstr>
      <vt:lpstr>Vacuum  Vessels </vt:lpstr>
      <vt:lpstr>Vacuum Vessel </vt:lpstr>
      <vt:lpstr>Slide 5</vt:lpstr>
      <vt:lpstr>GTK assembly carrier</vt:lpstr>
      <vt:lpstr>Integration of 10 Readout chips + Sensor with the Cooling Wafer </vt:lpstr>
      <vt:lpstr>Gluing  Readout chips on the cooling Wafer </vt:lpstr>
      <vt:lpstr>Slide 9</vt:lpstr>
      <vt:lpstr>Slide 10</vt:lpstr>
      <vt:lpstr>Slide 11</vt:lpstr>
      <vt:lpstr>Slide 12</vt:lpstr>
      <vt:lpstr>Slide 13</vt:lpstr>
      <vt:lpstr>Slide 14</vt:lpstr>
      <vt:lpstr>Slide 15</vt:lpstr>
      <vt:lpstr>Electrical connections to the GTK carrier</vt:lpstr>
      <vt:lpstr>Slide 17</vt:lpstr>
      <vt:lpstr>Slide 18</vt:lpstr>
      <vt:lpstr>Slide 19</vt:lpstr>
      <vt:lpstr>Slide 20</vt:lpstr>
      <vt:lpstr>Cooling pipe integration</vt:lpstr>
      <vt:lpstr>Slide 22</vt:lpstr>
      <vt:lpstr>GTK Vessel &amp; Beam Positioning</vt:lpstr>
      <vt:lpstr>Slide 24</vt:lpstr>
      <vt:lpstr>Slide 25</vt:lpstr>
      <vt:lpstr>Slide 26</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meeting on  electro-mechanical integration</dc:title>
  <dc:creator>Morel Michel</dc:creator>
  <cp:lastModifiedBy>Morel Michel</cp:lastModifiedBy>
  <cp:revision>142</cp:revision>
  <dcterms:created xsi:type="dcterms:W3CDTF">2010-03-08T14:27:46Z</dcterms:created>
  <dcterms:modified xsi:type="dcterms:W3CDTF">2010-03-23T07:48:42Z</dcterms:modified>
</cp:coreProperties>
</file>